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931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19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92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03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705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021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82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088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723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884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667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434EE-3420-44C8-BF4E-DF96E29DC093}" type="datetimeFigureOut">
              <a:rPr lang="en-AU" smtClean="0"/>
              <a:t>1/09/2012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AD8F-728C-424F-AD5D-08954843D38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60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otherapyexercises.com/" TargetMode="External"/><Relationship Id="rId2" Type="http://schemas.openxmlformats.org/officeDocument/2006/relationships/hyperlink" Target="http://www.petermessenger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ysiotherapyexercises.com/ExerciseData_Download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ysiotherapyexercises.com/ExerciseData_English.asp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otherapyexercises.com/" TargetMode="External"/><Relationship Id="rId2" Type="http://schemas.openxmlformats.org/officeDocument/2006/relationships/hyperlink" Target="http://worddocgenerator.codeplex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openxmldeveloper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pplus.codeplex.com/" TargetMode="External"/><Relationship Id="rId2" Type="http://schemas.openxmlformats.org/officeDocument/2006/relationships/hyperlink" Target="http://closedxml.codeplex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losedxml.codeplex.com/wikipage?title=Showcase&amp;referringTitle=Documentation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Using Open Xml and Helper Libraries to generate Excel and Word documents for websites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67136"/>
          </a:xfrm>
        </p:spPr>
        <p:txBody>
          <a:bodyPr>
            <a:normAutofit fontScale="85000" lnSpcReduction="10000"/>
          </a:bodyPr>
          <a:lstStyle/>
          <a:p>
            <a:r>
              <a:rPr lang="en-AU" sz="2400" dirty="0" smtClean="0"/>
              <a:t>By Peter Messenger</a:t>
            </a:r>
          </a:p>
          <a:p>
            <a:r>
              <a:rPr lang="en-AU" sz="2400" dirty="0" smtClean="0"/>
              <a:t>Senior Developer</a:t>
            </a:r>
          </a:p>
          <a:p>
            <a:r>
              <a:rPr lang="en-AU" sz="2400" dirty="0" smtClean="0"/>
              <a:t>Triple Point Technologies (previously QMASTOR)</a:t>
            </a:r>
          </a:p>
          <a:p>
            <a:endParaRPr lang="en-AU" sz="2400" dirty="0" smtClean="0"/>
          </a:p>
          <a:p>
            <a:r>
              <a:rPr lang="en-AU" sz="2400" dirty="0" smtClean="0"/>
              <a:t>Website: </a:t>
            </a:r>
            <a:r>
              <a:rPr lang="en-AU" sz="2400" dirty="0" smtClean="0">
                <a:hlinkClick r:id="rId2"/>
              </a:rPr>
              <a:t>www.petermessenger.com</a:t>
            </a:r>
            <a:endParaRPr lang="en-AU" sz="2400" dirty="0" smtClean="0"/>
          </a:p>
          <a:p>
            <a:r>
              <a:rPr lang="en-AU" sz="2400" dirty="0" smtClean="0"/>
              <a:t> Email : stonecourier@gmail.com</a:t>
            </a:r>
          </a:p>
          <a:p>
            <a:r>
              <a:rPr lang="en-AU" sz="2400" dirty="0" smtClean="0"/>
              <a:t>Sole IT Developer : </a:t>
            </a:r>
            <a:r>
              <a:rPr lang="en-AU" sz="2400" dirty="0" smtClean="0">
                <a:hlinkClick r:id="rId3"/>
              </a:rPr>
              <a:t>http://www.physiotherapyexercises.com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156789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 smtClean="0"/>
              <a:t>Translation page download for translators</a:t>
            </a:r>
          </a:p>
          <a:p>
            <a:pPr marL="0" indent="0">
              <a:buNone/>
            </a:pPr>
            <a:r>
              <a:rPr lang="en-AU" dirty="0" smtClean="0"/>
              <a:t> </a:t>
            </a:r>
          </a:p>
          <a:p>
            <a:pPr marL="457200" lvl="1" indent="0">
              <a:buNone/>
            </a:pPr>
            <a:r>
              <a:rPr lang="en-AU" sz="1800" dirty="0" smtClean="0">
                <a:hlinkClick r:id="rId2"/>
              </a:rPr>
              <a:t>http://www.physiotherapyexercises.com/ExerciseData_Download.aspx</a:t>
            </a:r>
            <a:endParaRPr lang="en-AU" sz="1800" dirty="0" smtClean="0"/>
          </a:p>
          <a:p>
            <a:pPr marL="457200" lvl="1" indent="0">
              <a:buNone/>
            </a:pPr>
            <a:endParaRPr lang="en-AU" sz="1800" dirty="0" smtClean="0"/>
          </a:p>
          <a:p>
            <a:pPr lvl="1"/>
            <a:r>
              <a:rPr lang="en-AU" dirty="0" smtClean="0"/>
              <a:t>Download file</a:t>
            </a:r>
          </a:p>
          <a:p>
            <a:pPr lvl="1"/>
            <a:r>
              <a:rPr lang="en-AU" dirty="0" smtClean="0"/>
              <a:t>Can only edit their language column, cannot edit </a:t>
            </a:r>
            <a:r>
              <a:rPr lang="en-AU" dirty="0" err="1" smtClean="0"/>
              <a:t>english</a:t>
            </a:r>
            <a:r>
              <a:rPr lang="en-AU" dirty="0" smtClean="0"/>
              <a:t> or key column</a:t>
            </a:r>
          </a:p>
          <a:p>
            <a:pPr lvl="1"/>
            <a:r>
              <a:rPr lang="en-AU" dirty="0" smtClean="0"/>
              <a:t>Can still filter and sort to aid them in translation</a:t>
            </a:r>
          </a:p>
          <a:p>
            <a:pPr lvl="1"/>
            <a:r>
              <a:rPr lang="en-AU" dirty="0" smtClean="0"/>
              <a:t>Cannot sort in way that would break data relationships</a:t>
            </a:r>
          </a:p>
          <a:p>
            <a:pPr lvl="1"/>
            <a:r>
              <a:rPr lang="en-AU" dirty="0" smtClean="0"/>
              <a:t>We then upload file, it determines changes made and generates </a:t>
            </a:r>
            <a:r>
              <a:rPr lang="en-AU" dirty="0" err="1" smtClean="0"/>
              <a:t>sql</a:t>
            </a:r>
            <a:r>
              <a:rPr lang="en-AU" dirty="0" smtClean="0"/>
              <a:t> scripts to update what has changed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7703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2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Main data for </a:t>
            </a:r>
            <a:r>
              <a:rPr lang="en-AU" dirty="0" err="1" smtClean="0"/>
              <a:t>english</a:t>
            </a:r>
            <a:r>
              <a:rPr lang="en-AU" dirty="0" smtClean="0"/>
              <a:t> files</a:t>
            </a:r>
          </a:p>
          <a:p>
            <a:pPr marL="0" indent="0">
              <a:buNone/>
            </a:pPr>
            <a:r>
              <a:rPr lang="en-AU" sz="1700" dirty="0" smtClean="0">
                <a:hlinkClick r:id="rId2"/>
              </a:rPr>
              <a:t>http://www.physiotherapyexercises.com/ExerciseData_English.aspx</a:t>
            </a:r>
            <a:endParaRPr lang="en-AU" sz="1700" dirty="0" smtClean="0"/>
          </a:p>
          <a:p>
            <a:pPr lvl="1"/>
            <a:r>
              <a:rPr lang="en-AU" dirty="0" smtClean="0"/>
              <a:t>Download file</a:t>
            </a:r>
          </a:p>
          <a:p>
            <a:pPr lvl="1"/>
            <a:r>
              <a:rPr lang="en-AU" dirty="0" smtClean="0"/>
              <a:t>Can add, delete or modify records</a:t>
            </a:r>
          </a:p>
          <a:p>
            <a:pPr lvl="1"/>
            <a:r>
              <a:rPr lang="en-AU" dirty="0" smtClean="0"/>
              <a:t>Data can have validation built in, with comments indicating what is acceptable</a:t>
            </a:r>
          </a:p>
          <a:p>
            <a:pPr marL="742950" lvl="2" indent="-342900"/>
            <a:r>
              <a:rPr lang="en-AU" dirty="0" smtClean="0"/>
              <a:t>We then upload file, it determines changes made and generates </a:t>
            </a:r>
            <a:r>
              <a:rPr lang="en-AU" dirty="0" err="1" smtClean="0"/>
              <a:t>sql</a:t>
            </a:r>
            <a:r>
              <a:rPr lang="en-AU" dirty="0" smtClean="0"/>
              <a:t> scripts to update what has changed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92185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about Word?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Have functionality for users to generate web, PDF, or word documents that they can customise. This uses the </a:t>
            </a:r>
            <a:r>
              <a:rPr lang="en-AU" dirty="0" err="1" smtClean="0"/>
              <a:t>iTextSharp</a:t>
            </a:r>
            <a:r>
              <a:rPr lang="en-AU" dirty="0" smtClean="0"/>
              <a:t> library.</a:t>
            </a:r>
          </a:p>
          <a:p>
            <a:r>
              <a:rPr lang="en-AU" dirty="0" smtClean="0"/>
              <a:t>Some users want absolute flexibility, being able to provide their own word templates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Want another cheap (free) solution, something on </a:t>
            </a:r>
            <a:r>
              <a:rPr lang="en-AU" dirty="0" err="1" smtClean="0"/>
              <a:t>codeplex</a:t>
            </a:r>
            <a:r>
              <a:rPr lang="en-AU" dirty="0" smtClean="0"/>
              <a:t> again?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9314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Word Document Generator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Another open source </a:t>
            </a:r>
            <a:r>
              <a:rPr lang="en-AU" dirty="0" err="1" smtClean="0"/>
              <a:t>codeplex</a:t>
            </a:r>
            <a:r>
              <a:rPr lang="en-AU" dirty="0" smtClean="0"/>
              <a:t> project</a:t>
            </a:r>
          </a:p>
          <a:p>
            <a:pPr lvl="1"/>
            <a:r>
              <a:rPr lang="en-AU" dirty="0" smtClean="0">
                <a:hlinkClick r:id="rId2"/>
              </a:rPr>
              <a:t>http://worddocgenerator.codeplex.com/</a:t>
            </a:r>
            <a:endParaRPr lang="en-AU" dirty="0" smtClean="0"/>
          </a:p>
          <a:p>
            <a:pPr lvl="1"/>
            <a:r>
              <a:rPr lang="en-AU" dirty="0" smtClean="0"/>
              <a:t>Uses document placeholders</a:t>
            </a:r>
          </a:p>
          <a:p>
            <a:pPr lvl="1"/>
            <a:r>
              <a:rPr lang="en-AU" dirty="0" smtClean="0"/>
              <a:t>Had to amend the source code a bit so it could handle custom images in the template file</a:t>
            </a:r>
          </a:p>
          <a:p>
            <a:pPr marL="457200" lvl="1" indent="0">
              <a:buNone/>
            </a:pPr>
            <a:endParaRPr lang="en-AU" dirty="0" smtClean="0"/>
          </a:p>
          <a:p>
            <a:pPr marL="457200" lvl="1" indent="0">
              <a:buNone/>
            </a:pPr>
            <a:r>
              <a:rPr lang="en-AU" dirty="0" smtClean="0"/>
              <a:t>Example for a client booklet</a:t>
            </a:r>
          </a:p>
          <a:p>
            <a:pPr lvl="1"/>
            <a:r>
              <a:rPr lang="en-AU" dirty="0" smtClean="0">
                <a:hlinkClick r:id="rId3"/>
              </a:rPr>
              <a:t>http://www.physiotherapyexercises.com/</a:t>
            </a:r>
            <a:endParaRPr lang="en-AU" dirty="0" smtClean="0"/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2988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 Code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AU" sz="2100" dirty="0">
                <a:solidFill>
                  <a:srgbClr val="00B0F0"/>
                </a:solidFill>
              </a:rPr>
              <a:t> </a:t>
            </a:r>
            <a:r>
              <a:rPr lang="en-AU" sz="2100" dirty="0" err="1">
                <a:solidFill>
                  <a:srgbClr val="00B0F0"/>
                </a:solidFill>
              </a:rPr>
              <a:t>DocumentGenerationInfo</a:t>
            </a:r>
            <a:r>
              <a:rPr lang="en-AU" sz="2100" dirty="0">
                <a:solidFill>
                  <a:srgbClr val="00B0F0"/>
                </a:solidFill>
              </a:rPr>
              <a:t> </a:t>
            </a:r>
            <a:r>
              <a:rPr lang="en-AU" sz="2100" dirty="0" err="1"/>
              <a:t>generationInfo</a:t>
            </a:r>
            <a:r>
              <a:rPr lang="en-AU" sz="2100" dirty="0"/>
              <a:t> = </a:t>
            </a:r>
            <a:r>
              <a:rPr lang="en-AU" sz="2100" dirty="0" err="1"/>
              <a:t>GetDocumentGenerationInfo</a:t>
            </a:r>
            <a:r>
              <a:rPr lang="en-AU" sz="2100" dirty="0"/>
              <a:t>("</a:t>
            </a:r>
            <a:r>
              <a:rPr lang="en-AU" sz="2100" dirty="0" err="1"/>
              <a:t>ExerciseDocumentGenerator</a:t>
            </a:r>
            <a:r>
              <a:rPr lang="en-AU" sz="2100" dirty="0"/>
              <a:t>", "1.0", </a:t>
            </a:r>
            <a:r>
              <a:rPr lang="en-AU" sz="2100" dirty="0" err="1" smtClean="0"/>
              <a:t>datasource</a:t>
            </a:r>
            <a:r>
              <a:rPr lang="en-AU" sz="2100" dirty="0" smtClean="0"/>
              <a:t>, </a:t>
            </a:r>
            <a:r>
              <a:rPr lang="en-AU" sz="2100" dirty="0" err="1" smtClean="0"/>
              <a:t>templatefile</a:t>
            </a:r>
            <a:r>
              <a:rPr lang="en-AU" sz="2100" dirty="0" smtClean="0"/>
              <a:t>, </a:t>
            </a:r>
            <a:r>
              <a:rPr lang="en-AU" sz="2100" dirty="0"/>
              <a:t>false);</a:t>
            </a:r>
          </a:p>
          <a:p>
            <a:pPr marL="0" indent="0">
              <a:buNone/>
            </a:pPr>
            <a:endParaRPr lang="en-AU" sz="2100" dirty="0" smtClean="0"/>
          </a:p>
          <a:p>
            <a:pPr marL="0" indent="0">
              <a:buNone/>
            </a:pPr>
            <a:r>
              <a:rPr lang="en-AU" sz="2100" dirty="0" err="1" smtClean="0">
                <a:solidFill>
                  <a:srgbClr val="00B0F0"/>
                </a:solidFill>
              </a:rPr>
              <a:t>var</a:t>
            </a:r>
            <a:r>
              <a:rPr lang="en-AU" sz="2100" dirty="0" smtClean="0"/>
              <a:t> </a:t>
            </a:r>
            <a:r>
              <a:rPr lang="en-AU" sz="2100" dirty="0" err="1"/>
              <a:t>sampleDocumentGenerator</a:t>
            </a:r>
            <a:r>
              <a:rPr lang="en-AU" sz="2100" dirty="0"/>
              <a:t> = new </a:t>
            </a:r>
            <a:r>
              <a:rPr lang="en-AU" sz="2100" dirty="0" err="1"/>
              <a:t>ExerciseDocumentGenerator</a:t>
            </a:r>
            <a:r>
              <a:rPr lang="en-AU" sz="2100" dirty="0"/>
              <a:t>(</a:t>
            </a:r>
            <a:r>
              <a:rPr lang="en-AU" sz="2100" dirty="0" err="1"/>
              <a:t>generationInfo</a:t>
            </a:r>
            <a:r>
              <a:rPr lang="en-AU" sz="2100" dirty="0" smtClean="0"/>
              <a:t>); </a:t>
            </a:r>
            <a:r>
              <a:rPr lang="en-AU" sz="2100" dirty="0" smtClean="0">
                <a:solidFill>
                  <a:srgbClr val="00B050"/>
                </a:solidFill>
              </a:rPr>
              <a:t>-- </a:t>
            </a:r>
            <a:r>
              <a:rPr lang="en-AU" sz="2100" dirty="0" err="1" smtClean="0">
                <a:solidFill>
                  <a:srgbClr val="00B050"/>
                </a:solidFill>
              </a:rPr>
              <a:t>ExerciseDocumentGenerator</a:t>
            </a:r>
            <a:r>
              <a:rPr lang="en-AU" sz="2100" dirty="0" smtClean="0">
                <a:solidFill>
                  <a:srgbClr val="00B050"/>
                </a:solidFill>
              </a:rPr>
              <a:t> inherits off </a:t>
            </a:r>
            <a:r>
              <a:rPr lang="en-AU" sz="2100" dirty="0" err="1" smtClean="0">
                <a:solidFill>
                  <a:srgbClr val="00B050"/>
                </a:solidFill>
              </a:rPr>
              <a:t>DocumentGenerator</a:t>
            </a:r>
            <a:endParaRPr lang="en-AU" sz="21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AU" sz="2100" dirty="0" smtClean="0">
                <a:solidFill>
                  <a:srgbClr val="00B0F0"/>
                </a:solidFill>
              </a:rPr>
              <a:t>byte</a:t>
            </a:r>
            <a:r>
              <a:rPr lang="en-AU" sz="2100" dirty="0">
                <a:solidFill>
                  <a:srgbClr val="00B0F0"/>
                </a:solidFill>
              </a:rPr>
              <a:t>[] </a:t>
            </a:r>
            <a:r>
              <a:rPr lang="en-AU" sz="2100" dirty="0"/>
              <a:t>result = </a:t>
            </a:r>
            <a:r>
              <a:rPr lang="en-AU" sz="2100" dirty="0" err="1"/>
              <a:t>sampleDocumentGenerator.GenerateDocument</a:t>
            </a:r>
            <a:r>
              <a:rPr lang="en-AU" sz="2100" dirty="0"/>
              <a:t>();</a:t>
            </a:r>
          </a:p>
          <a:p>
            <a:pPr marL="0" indent="0">
              <a:buNone/>
            </a:pPr>
            <a:endParaRPr lang="en-AU" sz="2100" dirty="0"/>
          </a:p>
          <a:p>
            <a:pPr marL="0" indent="0">
              <a:buNone/>
            </a:pPr>
            <a:r>
              <a:rPr lang="en-AU" sz="2100" dirty="0" err="1" smtClean="0"/>
              <a:t>Response.ClearContent</a:t>
            </a:r>
            <a:r>
              <a:rPr lang="en-AU" sz="2100" dirty="0"/>
              <a:t>();</a:t>
            </a:r>
          </a:p>
          <a:p>
            <a:pPr marL="0" indent="0">
              <a:buNone/>
            </a:pPr>
            <a:r>
              <a:rPr lang="en-AU" sz="2100" dirty="0" err="1" smtClean="0"/>
              <a:t>Response.Clear</a:t>
            </a:r>
            <a:r>
              <a:rPr lang="en-AU" sz="2100" dirty="0"/>
              <a:t>();</a:t>
            </a:r>
          </a:p>
          <a:p>
            <a:pPr marL="0" indent="0">
              <a:buNone/>
            </a:pPr>
            <a:r>
              <a:rPr lang="en-AU" sz="2100" dirty="0" err="1" smtClean="0"/>
              <a:t>Response.ContentType</a:t>
            </a:r>
            <a:r>
              <a:rPr lang="en-AU" sz="2100" dirty="0" smtClean="0"/>
              <a:t> </a:t>
            </a:r>
            <a:r>
              <a:rPr lang="en-AU" sz="2100" dirty="0"/>
              <a:t>= "</a:t>
            </a:r>
            <a:r>
              <a:rPr lang="en-AU" sz="2100" dirty="0" smtClean="0"/>
              <a:t>application/</a:t>
            </a:r>
            <a:r>
              <a:rPr lang="en-AU" sz="2100" dirty="0" err="1" smtClean="0"/>
              <a:t>vnd.openxmlformats-officedocument.wordprocessingml.document</a:t>
            </a:r>
            <a:r>
              <a:rPr lang="en-AU" sz="2100" dirty="0"/>
              <a:t>";</a:t>
            </a:r>
          </a:p>
          <a:p>
            <a:pPr marL="0" indent="0">
              <a:buNone/>
            </a:pPr>
            <a:r>
              <a:rPr lang="en-AU" sz="2100" dirty="0" err="1" smtClean="0"/>
              <a:t>Response.AddHeader</a:t>
            </a:r>
            <a:r>
              <a:rPr lang="en-AU" sz="2100" dirty="0"/>
              <a:t>("Content-Disposition", "attachment; filename=Exercises.docx;");</a:t>
            </a:r>
          </a:p>
          <a:p>
            <a:pPr marL="0" indent="0">
              <a:buNone/>
            </a:pPr>
            <a:r>
              <a:rPr lang="en-AU" sz="2100" dirty="0" err="1" smtClean="0"/>
              <a:t>Response.BinaryWrite</a:t>
            </a:r>
            <a:r>
              <a:rPr lang="en-AU" sz="2100" dirty="0" smtClean="0"/>
              <a:t>(result</a:t>
            </a:r>
            <a:r>
              <a:rPr lang="en-AU" sz="2100" dirty="0"/>
              <a:t>);</a:t>
            </a:r>
          </a:p>
          <a:p>
            <a:pPr marL="0" indent="0">
              <a:buNone/>
            </a:pPr>
            <a:r>
              <a:rPr lang="en-AU" sz="2100" dirty="0" err="1" smtClean="0"/>
              <a:t>Response.Flush</a:t>
            </a:r>
            <a:r>
              <a:rPr lang="en-AU" sz="2100" dirty="0"/>
              <a:t>();</a:t>
            </a:r>
          </a:p>
          <a:p>
            <a:pPr marL="0" indent="0">
              <a:buNone/>
            </a:pPr>
            <a:r>
              <a:rPr lang="en-AU" sz="2100" dirty="0" err="1" smtClean="0"/>
              <a:t>Response.End</a:t>
            </a:r>
            <a:r>
              <a:rPr lang="en-AU" sz="2100" dirty="0" smtClean="0"/>
              <a:t>();</a:t>
            </a:r>
          </a:p>
          <a:p>
            <a:pPr marL="0" indent="0">
              <a:buNone/>
            </a:pPr>
            <a:endParaRPr lang="en-AU" sz="2100" dirty="0"/>
          </a:p>
          <a:p>
            <a:pPr marL="0" indent="0">
              <a:buNone/>
            </a:pPr>
            <a:r>
              <a:rPr lang="en-AU" sz="2100" dirty="0"/>
              <a:t> private static </a:t>
            </a:r>
            <a:r>
              <a:rPr lang="en-AU" sz="2100" dirty="0" err="1"/>
              <a:t>DocumentGenerationInfo</a:t>
            </a:r>
            <a:r>
              <a:rPr lang="en-AU" sz="2100" dirty="0"/>
              <a:t> </a:t>
            </a:r>
            <a:r>
              <a:rPr lang="en-AU" sz="2100" dirty="0" err="1"/>
              <a:t>GetDocumentGenerationInfo</a:t>
            </a:r>
            <a:r>
              <a:rPr lang="en-AU" sz="2100" dirty="0"/>
              <a:t>(string </a:t>
            </a:r>
            <a:r>
              <a:rPr lang="en-AU" sz="2100" dirty="0" err="1"/>
              <a:t>docType</a:t>
            </a:r>
            <a:r>
              <a:rPr lang="en-AU" sz="2100" dirty="0"/>
              <a:t>, string </a:t>
            </a:r>
            <a:r>
              <a:rPr lang="en-AU" sz="2100" dirty="0" err="1"/>
              <a:t>docVersion</a:t>
            </a:r>
            <a:r>
              <a:rPr lang="en-AU" sz="2100" dirty="0"/>
              <a:t>, object </a:t>
            </a:r>
            <a:r>
              <a:rPr lang="en-AU" sz="2100" dirty="0" err="1"/>
              <a:t>dataContext</a:t>
            </a:r>
            <a:r>
              <a:rPr lang="en-AU" sz="2100" dirty="0"/>
              <a:t>, string </a:t>
            </a:r>
            <a:r>
              <a:rPr lang="en-AU" sz="2100" dirty="0" err="1"/>
              <a:t>fileName</a:t>
            </a:r>
            <a:r>
              <a:rPr lang="en-AU" sz="2100" dirty="0"/>
              <a:t>, </a:t>
            </a:r>
            <a:r>
              <a:rPr lang="en-AU" sz="2100" dirty="0" err="1"/>
              <a:t>bool</a:t>
            </a:r>
            <a:r>
              <a:rPr lang="en-AU" sz="2100" dirty="0"/>
              <a:t> </a:t>
            </a:r>
            <a:r>
              <a:rPr lang="en-AU" sz="2100" dirty="0" err="1"/>
              <a:t>useDataBoundControls</a:t>
            </a:r>
            <a:r>
              <a:rPr lang="en-AU" sz="2100" dirty="0"/>
              <a:t>)</a:t>
            </a:r>
          </a:p>
          <a:p>
            <a:pPr marL="0" indent="0">
              <a:buNone/>
            </a:pPr>
            <a:r>
              <a:rPr lang="en-AU" sz="2100" dirty="0"/>
              <a:t>    {</a:t>
            </a:r>
          </a:p>
          <a:p>
            <a:pPr marL="0" indent="0">
              <a:buNone/>
            </a:pPr>
            <a:r>
              <a:rPr lang="en-AU" sz="2100" dirty="0"/>
              <a:t>        return new </a:t>
            </a:r>
            <a:r>
              <a:rPr lang="en-AU" sz="2100" dirty="0" err="1"/>
              <a:t>DocumentGenerationInfo</a:t>
            </a:r>
            <a:endParaRPr lang="en-AU" sz="2100" dirty="0"/>
          </a:p>
          <a:p>
            <a:pPr marL="0" indent="0">
              <a:buNone/>
            </a:pPr>
            <a:r>
              <a:rPr lang="en-AU" sz="2100" dirty="0"/>
              <a:t>                                                    {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Metadata =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    new </a:t>
            </a:r>
            <a:r>
              <a:rPr lang="en-AU" sz="2100" dirty="0" err="1"/>
              <a:t>DocumentMetadata</a:t>
            </a:r>
            <a:r>
              <a:rPr lang="en-AU" sz="2100" dirty="0"/>
              <a:t> { </a:t>
            </a:r>
            <a:r>
              <a:rPr lang="en-AU" sz="2100" dirty="0" err="1"/>
              <a:t>DocumentType</a:t>
            </a:r>
            <a:r>
              <a:rPr lang="en-AU" sz="2100" dirty="0"/>
              <a:t> = </a:t>
            </a:r>
            <a:r>
              <a:rPr lang="en-AU" sz="2100" dirty="0" err="1"/>
              <a:t>docType</a:t>
            </a:r>
            <a:r>
              <a:rPr lang="en-AU" sz="2100" dirty="0"/>
              <a:t>, </a:t>
            </a:r>
            <a:r>
              <a:rPr lang="en-AU" sz="2100" dirty="0" err="1"/>
              <a:t>DocumentVersion</a:t>
            </a:r>
            <a:r>
              <a:rPr lang="en-AU" sz="2100" dirty="0"/>
              <a:t> = </a:t>
            </a:r>
            <a:r>
              <a:rPr lang="en-AU" sz="2100" dirty="0" err="1"/>
              <a:t>docVersion</a:t>
            </a:r>
            <a:r>
              <a:rPr lang="en-AU" sz="2100" dirty="0"/>
              <a:t> },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</a:t>
            </a:r>
            <a:r>
              <a:rPr lang="en-AU" sz="2100" dirty="0" err="1"/>
              <a:t>DataContext</a:t>
            </a:r>
            <a:r>
              <a:rPr lang="en-AU" sz="2100" dirty="0"/>
              <a:t> = </a:t>
            </a:r>
            <a:r>
              <a:rPr lang="en-AU" sz="2100" dirty="0" err="1"/>
              <a:t>dataContext</a:t>
            </a:r>
            <a:r>
              <a:rPr lang="en-AU" sz="2100" dirty="0"/>
              <a:t>,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</a:t>
            </a:r>
            <a:r>
              <a:rPr lang="en-AU" sz="2100" dirty="0" err="1"/>
              <a:t>TemplateData</a:t>
            </a:r>
            <a:r>
              <a:rPr lang="en-AU" sz="2100" dirty="0"/>
              <a:t> =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    </a:t>
            </a:r>
            <a:r>
              <a:rPr lang="en-AU" sz="2100" dirty="0" err="1"/>
              <a:t>File.ReadAllBytes</a:t>
            </a:r>
            <a:r>
              <a:rPr lang="en-AU" sz="2100" dirty="0"/>
              <a:t>(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       </a:t>
            </a:r>
            <a:r>
              <a:rPr lang="en-AU" sz="2100" dirty="0" err="1"/>
              <a:t>HostingEnvironment.MapPath</a:t>
            </a:r>
            <a:r>
              <a:rPr lang="en-AU" sz="2100" dirty="0"/>
              <a:t>("~/" + </a:t>
            </a:r>
            <a:r>
              <a:rPr lang="en-AU" sz="2100" dirty="0" err="1"/>
              <a:t>fileName</a:t>
            </a:r>
            <a:r>
              <a:rPr lang="en-AU" sz="2100" dirty="0"/>
              <a:t>)),</a:t>
            </a:r>
          </a:p>
          <a:p>
            <a:pPr marL="0" indent="0">
              <a:buNone/>
            </a:pPr>
            <a:r>
              <a:rPr lang="en-AU" sz="2100" dirty="0"/>
              <a:t>                                                        </a:t>
            </a:r>
            <a:r>
              <a:rPr lang="en-AU" sz="2100" dirty="0" err="1"/>
              <a:t>IsDataBoundControls</a:t>
            </a:r>
            <a:r>
              <a:rPr lang="en-AU" sz="2100" dirty="0"/>
              <a:t> = </a:t>
            </a:r>
            <a:r>
              <a:rPr lang="en-AU" sz="2100" dirty="0" err="1"/>
              <a:t>useDataBoundControls</a:t>
            </a:r>
            <a:endParaRPr lang="en-AU" sz="2100" dirty="0"/>
          </a:p>
          <a:p>
            <a:pPr marL="0" indent="0">
              <a:buNone/>
            </a:pPr>
            <a:r>
              <a:rPr lang="en-AU" sz="2100" dirty="0"/>
              <a:t>                                                    };</a:t>
            </a:r>
          </a:p>
          <a:p>
            <a:pPr marL="0" indent="0">
              <a:buNone/>
            </a:pPr>
            <a:endParaRPr lang="en-AU" sz="2100" dirty="0"/>
          </a:p>
          <a:p>
            <a:pPr marL="0" indent="0">
              <a:buNone/>
            </a:pPr>
            <a:r>
              <a:rPr lang="en-AU" sz="2100" dirty="0"/>
              <a:t>    }</a:t>
            </a:r>
          </a:p>
          <a:p>
            <a:pPr marL="0" indent="0">
              <a:buNone/>
            </a:pPr>
            <a:endParaRPr lang="en-AU" sz="2200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810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Easy to integrate Word and Excel into your websites with open xml and these libraries</a:t>
            </a:r>
          </a:p>
          <a:p>
            <a:r>
              <a:rPr lang="en-AU" dirty="0" smtClean="0"/>
              <a:t>Other libraries are also worth investigating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Comments and questions?</a:t>
            </a:r>
          </a:p>
        </p:txBody>
      </p:sp>
    </p:spTree>
    <p:extLst>
      <p:ext uri="{BB962C8B-B14F-4D97-AF65-F5344CB8AC3E}">
        <p14:creationId xmlns:p14="http://schemas.microsoft.com/office/powerpoint/2010/main" val="365381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Why Generate Excel/Word documents?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Portable</a:t>
            </a:r>
          </a:p>
          <a:p>
            <a:r>
              <a:rPr lang="en-AU" dirty="0" smtClean="0"/>
              <a:t>Commonly Used</a:t>
            </a:r>
          </a:p>
          <a:p>
            <a:r>
              <a:rPr lang="en-AU" dirty="0" smtClean="0"/>
              <a:t>Users are quite familiar with using it</a:t>
            </a:r>
          </a:p>
          <a:p>
            <a:r>
              <a:rPr lang="en-AU" dirty="0" smtClean="0"/>
              <a:t>Can be read by many other programs</a:t>
            </a:r>
          </a:p>
          <a:p>
            <a:endParaRPr lang="en-AU" dirty="0"/>
          </a:p>
          <a:p>
            <a:r>
              <a:rPr lang="en-AU" dirty="0" smtClean="0"/>
              <a:t>Used at work and for my home project to output </a:t>
            </a:r>
            <a:r>
              <a:rPr lang="en-AU" dirty="0" err="1" smtClean="0"/>
              <a:t>ResX</a:t>
            </a:r>
            <a:r>
              <a:rPr lang="en-AU" dirty="0" smtClean="0"/>
              <a:t> files for translation by professional or other language speakers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228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to generate excel files?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sz="3000" dirty="0" smtClean="0"/>
              <a:t>Idea 1 – used by student who developed our translation program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COM Automation</a:t>
            </a:r>
          </a:p>
          <a:p>
            <a:pPr lvl="1"/>
            <a:r>
              <a:rPr lang="en-AU" dirty="0" smtClean="0"/>
              <a:t>“Ok” for single user desktop app</a:t>
            </a:r>
          </a:p>
          <a:p>
            <a:pPr lvl="1"/>
            <a:r>
              <a:rPr lang="en-AU" dirty="0" smtClean="0"/>
              <a:t>Not Thread Safe</a:t>
            </a:r>
          </a:p>
          <a:p>
            <a:pPr lvl="1"/>
            <a:r>
              <a:rPr lang="en-AU" dirty="0" smtClean="0"/>
              <a:t>Excel.exe not written to support concurrent users</a:t>
            </a:r>
          </a:p>
          <a:p>
            <a:pPr lvl="1"/>
            <a:r>
              <a:rPr lang="en-AU" dirty="0" smtClean="0"/>
              <a:t>Microsoft excel needs to be installed on the server</a:t>
            </a:r>
          </a:p>
          <a:p>
            <a:pPr lvl="1"/>
            <a:r>
              <a:rPr lang="en-AU" dirty="0" smtClean="0"/>
              <a:t>Very, very slow for large datasets</a:t>
            </a:r>
          </a:p>
          <a:p>
            <a:pPr lvl="1"/>
            <a:r>
              <a:rPr lang="en-AU" dirty="0" smtClean="0"/>
              <a:t>Not recommended by Microsoft</a:t>
            </a:r>
          </a:p>
          <a:p>
            <a:pPr marL="457200" lvl="1" indent="0">
              <a:buNone/>
            </a:pPr>
            <a:endParaRPr lang="en-AU" dirty="0" smtClean="0"/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691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to generate excel files?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0">
              <a:buNone/>
            </a:pPr>
            <a:r>
              <a:rPr lang="en-AU" sz="4000" dirty="0" smtClean="0"/>
              <a:t>Idea 2 – used in my output page on my website (2005)</a:t>
            </a:r>
          </a:p>
          <a:p>
            <a:pPr marL="0" lvl="1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Generate CSV or tab files and import</a:t>
            </a:r>
          </a:p>
          <a:p>
            <a:pPr marL="742950" lvl="2" indent="-342900"/>
            <a:r>
              <a:rPr lang="en-AU" dirty="0" smtClean="0"/>
              <a:t>No compression, files can be quite large</a:t>
            </a:r>
          </a:p>
          <a:p>
            <a:pPr marL="742950" lvl="2" indent="-342900"/>
            <a:endParaRPr lang="en-AU" dirty="0"/>
          </a:p>
          <a:p>
            <a:pPr marL="0" lvl="1" indent="0">
              <a:buNone/>
            </a:pPr>
            <a:r>
              <a:rPr lang="en-AU" dirty="0" smtClean="0"/>
              <a:t>Import/Export using Open OLE and </a:t>
            </a:r>
            <a:r>
              <a:rPr lang="en-AU" dirty="0" err="1" smtClean="0"/>
              <a:t>Sql</a:t>
            </a:r>
            <a:endParaRPr lang="en-AU" dirty="0" smtClean="0"/>
          </a:p>
          <a:p>
            <a:pPr marL="742950" lvl="2" indent="-342900"/>
            <a:r>
              <a:rPr lang="en-AU" dirty="0" smtClean="0"/>
              <a:t>Can be quite temperamental due to the way it determines the column types – based on looking at the first “X” rows</a:t>
            </a:r>
          </a:p>
          <a:p>
            <a:pPr marL="742950" lvl="2" indent="-342900"/>
            <a:r>
              <a:rPr lang="en-AU" dirty="0" smtClean="0"/>
              <a:t>Mixed column types (integers and text) can result in data being nulled</a:t>
            </a:r>
          </a:p>
          <a:p>
            <a:pPr marL="742950" lvl="2" indent="-342900"/>
            <a:r>
              <a:rPr lang="en-AU" dirty="0" smtClean="0"/>
              <a:t>Varying length columns can be truncated due to it determining column types text (255 characters max) versus long text columns types</a:t>
            </a:r>
          </a:p>
          <a:p>
            <a:pPr marL="400050" lvl="2" indent="0">
              <a:buNone/>
            </a:pPr>
            <a:endParaRPr lang="en-AU" dirty="0" smtClean="0"/>
          </a:p>
          <a:p>
            <a:pPr marL="0" lvl="1" indent="0">
              <a:buNone/>
            </a:pPr>
            <a:r>
              <a:rPr lang="en-AU" sz="1600" dirty="0" smtClean="0"/>
              <a:t>using (</a:t>
            </a:r>
            <a:r>
              <a:rPr lang="en-AU" sz="1600" dirty="0" err="1" smtClean="0"/>
              <a:t>OleDbConnection</a:t>
            </a:r>
            <a:r>
              <a:rPr lang="en-AU" sz="1600" dirty="0" smtClean="0"/>
              <a:t> conn = new </a:t>
            </a:r>
            <a:r>
              <a:rPr lang="en-AU" sz="1600" dirty="0" err="1" smtClean="0"/>
              <a:t>OleDbConnection</a:t>
            </a:r>
            <a:r>
              <a:rPr lang="en-AU" sz="1600" dirty="0" smtClean="0"/>
              <a:t>("Provider=Microsoft.Jet.OLEDB.4.0;Data Source=C:\\temp\\</a:t>
            </a:r>
            <a:r>
              <a:rPr lang="en-AU" sz="1600" dirty="0" err="1" smtClean="0"/>
              <a:t>test.xls;Extended</a:t>
            </a:r>
            <a:r>
              <a:rPr lang="en-AU" sz="1600" dirty="0" smtClean="0"/>
              <a:t> Properties='Excel 8.0;HDR=Yes'"))</a:t>
            </a:r>
          </a:p>
          <a:p>
            <a:pPr marL="0" lvl="1" indent="0">
              <a:buNone/>
            </a:pPr>
            <a:r>
              <a:rPr lang="en-AU" sz="1600" dirty="0" smtClean="0"/>
              <a:t> {</a:t>
            </a:r>
          </a:p>
          <a:p>
            <a:pPr marL="0" lvl="1" indent="0">
              <a:buNone/>
            </a:pPr>
            <a:r>
              <a:rPr lang="en-AU" sz="1600" dirty="0"/>
              <a:t>	</a:t>
            </a:r>
            <a:r>
              <a:rPr lang="en-AU" sz="1600" dirty="0" smtClean="0"/>
              <a:t> </a:t>
            </a:r>
            <a:r>
              <a:rPr lang="en-AU" sz="1600" dirty="0" err="1" smtClean="0"/>
              <a:t>conn.Open</a:t>
            </a:r>
            <a:r>
              <a:rPr lang="en-AU" sz="1600" dirty="0" smtClean="0"/>
              <a:t>();</a:t>
            </a:r>
          </a:p>
          <a:p>
            <a:pPr marL="0" lvl="1" indent="0">
              <a:buNone/>
            </a:pPr>
            <a:r>
              <a:rPr lang="en-AU" sz="1600" dirty="0"/>
              <a:t>	</a:t>
            </a:r>
            <a:r>
              <a:rPr lang="en-AU" sz="1600" dirty="0" smtClean="0"/>
              <a:t> </a:t>
            </a:r>
            <a:r>
              <a:rPr lang="en-AU" sz="1600" dirty="0" err="1" smtClean="0"/>
              <a:t>OleDbCommand</a:t>
            </a:r>
            <a:r>
              <a:rPr lang="en-AU" sz="1600" dirty="0" smtClean="0"/>
              <a:t> </a:t>
            </a:r>
            <a:r>
              <a:rPr lang="en-AU" sz="1600" dirty="0" err="1" smtClean="0"/>
              <a:t>cmd</a:t>
            </a:r>
            <a:r>
              <a:rPr lang="en-AU" sz="1600" dirty="0" smtClean="0"/>
              <a:t> = new </a:t>
            </a:r>
            <a:r>
              <a:rPr lang="en-AU" sz="1600" dirty="0" err="1" smtClean="0"/>
              <a:t>OleDbCommand</a:t>
            </a:r>
            <a:r>
              <a:rPr lang="en-AU" sz="1600" dirty="0" smtClean="0"/>
              <a:t>("CREATE TABLE [Sheet1] ([Column1] string, [Column2] string)", conn); </a:t>
            </a:r>
          </a:p>
          <a:p>
            <a:pPr marL="0" lvl="1" indent="0">
              <a:buNone/>
            </a:pPr>
            <a:r>
              <a:rPr lang="en-AU" sz="1600" dirty="0"/>
              <a:t>	</a:t>
            </a:r>
            <a:r>
              <a:rPr lang="en-AU" sz="1600" dirty="0" err="1" smtClean="0"/>
              <a:t>cmd.ExecuteNonQuery</a:t>
            </a:r>
            <a:r>
              <a:rPr lang="en-AU" sz="1600" dirty="0" smtClean="0"/>
              <a:t>(); </a:t>
            </a:r>
          </a:p>
          <a:p>
            <a:pPr marL="0" lvl="1" indent="0">
              <a:buNone/>
            </a:pPr>
            <a:r>
              <a:rPr lang="en-AU" sz="1600" dirty="0" smtClean="0"/>
              <a:t>}</a:t>
            </a:r>
            <a:endParaRPr lang="en-AU" sz="1600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002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Problems?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Both methods are problematic</a:t>
            </a:r>
          </a:p>
          <a:p>
            <a:r>
              <a:rPr lang="en-AU" dirty="0" smtClean="0"/>
              <a:t>The users can “break” the files by adding columns, changing names or using sort badly</a:t>
            </a:r>
          </a:p>
          <a:p>
            <a:r>
              <a:rPr lang="en-AU" dirty="0" smtClean="0"/>
              <a:t>This results in data corruption and lots of heart ache when uploading them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So it there a better way?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8035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Better Way?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Office 2007 introduced the Open Xml Format</a:t>
            </a:r>
          </a:p>
          <a:p>
            <a:pPr lvl="1"/>
            <a:r>
              <a:rPr lang="en-AU" dirty="0" smtClean="0"/>
              <a:t>Zipped xml format</a:t>
            </a:r>
          </a:p>
          <a:p>
            <a:pPr lvl="1"/>
            <a:r>
              <a:rPr lang="en-AU" dirty="0" smtClean="0"/>
              <a:t>Developer website </a:t>
            </a:r>
            <a:r>
              <a:rPr lang="en-AU" dirty="0" smtClean="0">
                <a:hlinkClick r:id="rId2"/>
              </a:rPr>
              <a:t>http://openxmldeveloper.org/</a:t>
            </a:r>
            <a:endParaRPr lang="en-AU" dirty="0" smtClean="0"/>
          </a:p>
          <a:p>
            <a:pPr lvl="1"/>
            <a:r>
              <a:rPr lang="en-AU" dirty="0" smtClean="0"/>
              <a:t>Can download Open XML Productivity Tool</a:t>
            </a:r>
          </a:p>
          <a:p>
            <a:pPr lvl="2"/>
            <a:r>
              <a:rPr lang="en-AU" dirty="0" smtClean="0"/>
              <a:t>This can read any office file, display the xml and generate C# script to regenerate the file</a:t>
            </a:r>
          </a:p>
          <a:p>
            <a:pPr lvl="2"/>
            <a:r>
              <a:rPr lang="en-AU" dirty="0" smtClean="0"/>
              <a:t>Based on this you can use files for templates and add data or generate files from scratch</a:t>
            </a:r>
          </a:p>
          <a:p>
            <a:pPr lvl="2"/>
            <a:endParaRPr lang="en-AU" dirty="0"/>
          </a:p>
          <a:p>
            <a:pPr marL="0" indent="0">
              <a:buNone/>
            </a:pPr>
            <a:r>
              <a:rPr lang="en-AU" dirty="0" smtClean="0"/>
              <a:t>It all sounds good…….</a:t>
            </a:r>
          </a:p>
        </p:txBody>
      </p:sp>
    </p:spTree>
    <p:extLst>
      <p:ext uri="{BB962C8B-B14F-4D97-AF65-F5344CB8AC3E}">
        <p14:creationId xmlns:p14="http://schemas.microsoft.com/office/powerpoint/2010/main" val="121116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Problems Still?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Documentation on how to do things isn’t very good</a:t>
            </a:r>
          </a:p>
          <a:p>
            <a:r>
              <a:rPr lang="en-AU" dirty="0" smtClean="0"/>
              <a:t>Can be quite difficult, a single change can result in the file refusing to open with very cryptic error messages</a:t>
            </a:r>
          </a:p>
          <a:p>
            <a:r>
              <a:rPr lang="en-AU" dirty="0" smtClean="0"/>
              <a:t>Reading in large </a:t>
            </a:r>
            <a:r>
              <a:rPr lang="en-AU" dirty="0" err="1" smtClean="0"/>
              <a:t>recordsets</a:t>
            </a:r>
            <a:r>
              <a:rPr lang="en-AU" dirty="0" smtClean="0"/>
              <a:t> can be slow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So what then?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959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solution?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Open source </a:t>
            </a:r>
            <a:r>
              <a:rPr lang="en-AU" dirty="0" err="1" smtClean="0"/>
              <a:t>codeplex</a:t>
            </a:r>
            <a:r>
              <a:rPr lang="en-AU" dirty="0" smtClean="0"/>
              <a:t> library</a:t>
            </a:r>
          </a:p>
          <a:p>
            <a:pPr lvl="1"/>
            <a:r>
              <a:rPr lang="en-AU" dirty="0" smtClean="0">
                <a:hlinkClick r:id="rId2"/>
              </a:rPr>
              <a:t>http://closedxml.codeplex.com/</a:t>
            </a:r>
            <a:endParaRPr lang="en-AU" dirty="0" smtClean="0"/>
          </a:p>
          <a:p>
            <a:pPr lvl="1"/>
            <a:r>
              <a:rPr lang="en-AU" dirty="0" smtClean="0">
                <a:hlinkClick r:id="rId3"/>
              </a:rPr>
              <a:t>http://epplus.codeplex.com/</a:t>
            </a:r>
            <a:endParaRPr lang="en-AU" dirty="0" smtClean="0"/>
          </a:p>
          <a:p>
            <a:pPr marL="457200" lvl="1" indent="0">
              <a:buNone/>
            </a:pPr>
            <a:endParaRPr lang="en-AU" dirty="0" smtClean="0"/>
          </a:p>
          <a:p>
            <a:pPr marL="457200" lvl="1" indent="0">
              <a:buNone/>
            </a:pPr>
            <a:r>
              <a:rPr lang="en-AU" dirty="0" smtClean="0"/>
              <a:t>I used Closed Xml as the documentation was better and it was a more active project.</a:t>
            </a:r>
          </a:p>
          <a:p>
            <a:pPr marL="457200" lvl="1" indent="0">
              <a:buNone/>
            </a:pPr>
            <a:endParaRPr lang="en-AU" dirty="0"/>
          </a:p>
          <a:p>
            <a:pPr marL="457200" lvl="1" indent="0">
              <a:buNone/>
            </a:pPr>
            <a:r>
              <a:rPr lang="en-AU" dirty="0" smtClean="0"/>
              <a:t>It provides a more structured interface and generates the xml document for you in the background.</a:t>
            </a:r>
          </a:p>
          <a:p>
            <a:pPr marL="457200" lvl="1" indent="0">
              <a:buNone/>
            </a:pPr>
            <a:endParaRPr lang="en-AU" dirty="0"/>
          </a:p>
          <a:p>
            <a:pPr marL="457200" lvl="1" indent="0">
              <a:buNone/>
            </a:pPr>
            <a:r>
              <a:rPr lang="en-AU" dirty="0" smtClean="0"/>
              <a:t>A good example</a:t>
            </a:r>
          </a:p>
          <a:p>
            <a:pPr marL="457200" lvl="1" indent="0">
              <a:buNone/>
            </a:pPr>
            <a:endParaRPr lang="en-AU" dirty="0" smtClean="0"/>
          </a:p>
          <a:p>
            <a:pPr marL="457200" lvl="1" indent="0">
              <a:buNone/>
            </a:pPr>
            <a:r>
              <a:rPr lang="en-AU" dirty="0" smtClean="0">
                <a:hlinkClick r:id="rId4"/>
              </a:rPr>
              <a:t>http://closedxml.codeplex.com/wikipage?title=Showcase&amp;referringTitle=Documentation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870444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Benefits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Much easier to develop, takes out the complexity of having to know the xml</a:t>
            </a:r>
          </a:p>
          <a:p>
            <a:r>
              <a:rPr lang="en-AU" dirty="0" smtClean="0"/>
              <a:t>Not brittle, doesn’t break</a:t>
            </a:r>
          </a:p>
          <a:p>
            <a:r>
              <a:rPr lang="en-AU" dirty="0" smtClean="0"/>
              <a:t>Loading in large datasets is lightning fast</a:t>
            </a:r>
          </a:p>
          <a:p>
            <a:r>
              <a:rPr lang="en-AU" dirty="0" smtClean="0"/>
              <a:t>Can still use existing files as templates</a:t>
            </a:r>
          </a:p>
          <a:p>
            <a:r>
              <a:rPr lang="en-AU" dirty="0" smtClean="0"/>
              <a:t>Can generate protected workbooks so users cannot change anything you do not want them to change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56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885</Words>
  <Application>Microsoft Office PowerPoint</Application>
  <PresentationFormat>On-screen Show (4:3)</PresentationFormat>
  <Paragraphs>145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Using Open Xml and Helper Libraries to generate Excel and Word documents for websites </vt:lpstr>
      <vt:lpstr>Why Generate Excel/Word documents?</vt:lpstr>
      <vt:lpstr>How to generate excel files?</vt:lpstr>
      <vt:lpstr>How to generate excel files?</vt:lpstr>
      <vt:lpstr>Problems?</vt:lpstr>
      <vt:lpstr>A Better Way?</vt:lpstr>
      <vt:lpstr>Problems Still?</vt:lpstr>
      <vt:lpstr>A solution?</vt:lpstr>
      <vt:lpstr>Benefits</vt:lpstr>
      <vt:lpstr>Demo</vt:lpstr>
      <vt:lpstr>Demo 2</vt:lpstr>
      <vt:lpstr>What about Word?</vt:lpstr>
      <vt:lpstr>Word Document Generator</vt:lpstr>
      <vt:lpstr>Example Code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Open Xml and Helper Libraries to generate Excel and Word documents</dc:title>
  <dc:creator>Peter</dc:creator>
  <cp:lastModifiedBy>Peter</cp:lastModifiedBy>
  <cp:revision>12</cp:revision>
  <dcterms:created xsi:type="dcterms:W3CDTF">2012-08-31T22:40:26Z</dcterms:created>
  <dcterms:modified xsi:type="dcterms:W3CDTF">2012-09-01T00:33:56Z</dcterms:modified>
</cp:coreProperties>
</file>