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87" r:id="rId8"/>
    <p:sldId id="284" r:id="rId9"/>
    <p:sldId id="263" r:id="rId10"/>
    <p:sldId id="264" r:id="rId11"/>
    <p:sldId id="286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BB9E-D24C-4E43-B7BE-FAD821DFC2DD}" type="datetimeFigureOut">
              <a:rPr lang="en-AU" smtClean="0"/>
              <a:t>5/03/2013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50C8-7E57-4684-8484-A1B0BEAAE2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13949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BB9E-D24C-4E43-B7BE-FAD821DFC2DD}" type="datetimeFigureOut">
              <a:rPr lang="en-AU" smtClean="0"/>
              <a:t>5/03/2013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50C8-7E57-4684-8484-A1B0BEAAE2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65923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BB9E-D24C-4E43-B7BE-FAD821DFC2DD}" type="datetimeFigureOut">
              <a:rPr lang="en-AU" smtClean="0"/>
              <a:t>5/03/2013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50C8-7E57-4684-8484-A1B0BEAAE2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7940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BB9E-D24C-4E43-B7BE-FAD821DFC2DD}" type="datetimeFigureOut">
              <a:rPr lang="en-AU" smtClean="0"/>
              <a:t>5/03/2013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50C8-7E57-4684-8484-A1B0BEAAE2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9221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BB9E-D24C-4E43-B7BE-FAD821DFC2DD}" type="datetimeFigureOut">
              <a:rPr lang="en-AU" smtClean="0"/>
              <a:t>5/03/2013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50C8-7E57-4684-8484-A1B0BEAAE2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839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BB9E-D24C-4E43-B7BE-FAD821DFC2DD}" type="datetimeFigureOut">
              <a:rPr lang="en-AU" smtClean="0"/>
              <a:t>5/03/2013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50C8-7E57-4684-8484-A1B0BEAAE2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89112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BB9E-D24C-4E43-B7BE-FAD821DFC2DD}" type="datetimeFigureOut">
              <a:rPr lang="en-AU" smtClean="0"/>
              <a:t>5/03/2013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50C8-7E57-4684-8484-A1B0BEAAE2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4458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BB9E-D24C-4E43-B7BE-FAD821DFC2DD}" type="datetimeFigureOut">
              <a:rPr lang="en-AU" smtClean="0"/>
              <a:t>5/03/2013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50C8-7E57-4684-8484-A1B0BEAAE2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86935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BB9E-D24C-4E43-B7BE-FAD821DFC2DD}" type="datetimeFigureOut">
              <a:rPr lang="en-AU" smtClean="0"/>
              <a:t>5/03/2013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50C8-7E57-4684-8484-A1B0BEAAE2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8681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BB9E-D24C-4E43-B7BE-FAD821DFC2DD}" type="datetimeFigureOut">
              <a:rPr lang="en-AU" smtClean="0"/>
              <a:t>5/03/2013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50C8-7E57-4684-8484-A1B0BEAAE2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05300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BB9E-D24C-4E43-B7BE-FAD821DFC2DD}" type="datetimeFigureOut">
              <a:rPr lang="en-AU" smtClean="0"/>
              <a:t>5/03/2013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50C8-7E57-4684-8484-A1B0BEAAE2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81472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FBB9E-D24C-4E43-B7BE-FAD821DFC2DD}" type="datetimeFigureOut">
              <a:rPr lang="en-AU" smtClean="0"/>
              <a:t>5/03/2013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450C8-7E57-4684-8484-A1B0BEAAE2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1098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lverlight.net/community/samples/silverlight-samples/loud-tweets--a-twitter-to-speak-wp7-app-37017/" TargetMode="External"/><Relationship Id="rId2" Type="http://schemas.openxmlformats.org/officeDocument/2006/relationships/hyperlink" Target="http://www.microsofttranslator.com/dev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dev.twitter.com/doc" TargetMode="External"/><Relationship Id="rId4" Type="http://schemas.openxmlformats.org/officeDocument/2006/relationships/hyperlink" Target="http://www.microsoft.com/maps/developers/web.aspx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p7dev.wikispaces.com/" TargetMode="External"/><Relationship Id="rId2" Type="http://schemas.openxmlformats.org/officeDocument/2006/relationships/hyperlink" Target="http://wp7applist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reate.msdn.com/en-US/" TargetMode="External"/><Relationship Id="rId5" Type="http://schemas.openxmlformats.org/officeDocument/2006/relationships/hyperlink" Target="http://www.silverlight.net/" TargetMode="External"/><Relationship Id="rId4" Type="http://schemas.openxmlformats.org/officeDocument/2006/relationships/hyperlink" Target="http://www.reddit.com/r/wp7dev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create.msdn.com/en-US/resources/download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advertising.microsoft.com/mobile-apps" TargetMode="External"/><Relationship Id="rId2" Type="http://schemas.openxmlformats.org/officeDocument/2006/relationships/hyperlink" Target="http://wmpoweruser.com/windows-phone-7-game-hits-21000-downloads-in-23-day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dgac.com/" TargetMode="External"/><Relationship Id="rId5" Type="http://schemas.openxmlformats.org/officeDocument/2006/relationships/hyperlink" Target="http://www.smaato.com/" TargetMode="External"/><Relationship Id="rId4" Type="http://schemas.openxmlformats.org/officeDocument/2006/relationships/hyperlink" Target="https://www.admob.com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msaf.codeplex.com/" TargetMode="External"/><Relationship Id="rId2" Type="http://schemas.openxmlformats.org/officeDocument/2006/relationships/hyperlink" Target="http://silverlight.codeplex.com/releases/view/5229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Developing Apps for Windows Phone 7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AU" dirty="0" smtClean="0"/>
              <a:t>How to get started developing apps, how it compares with </a:t>
            </a:r>
            <a:r>
              <a:rPr lang="en-AU" dirty="0" err="1" smtClean="0"/>
              <a:t>Iphone</a:t>
            </a:r>
            <a:r>
              <a:rPr lang="en-AU" dirty="0" smtClean="0"/>
              <a:t> and Android,  the pitfalls and what you can expect.</a:t>
            </a:r>
          </a:p>
          <a:p>
            <a:endParaRPr lang="en-AU" dirty="0" smtClean="0"/>
          </a:p>
          <a:p>
            <a:r>
              <a:rPr lang="en-AU" sz="2400" dirty="0" smtClean="0"/>
              <a:t>http://www.petermessenger.com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2225502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Useful </a:t>
            </a:r>
            <a:r>
              <a:rPr lang="en-AU" dirty="0" err="1" smtClean="0"/>
              <a:t>Apis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Microsoft Translate – read text back</a:t>
            </a:r>
          </a:p>
          <a:p>
            <a:pPr lvl="1"/>
            <a:r>
              <a:rPr lang="en-AU" sz="1900" dirty="0" smtClean="0">
                <a:hlinkClick r:id="rId2"/>
              </a:rPr>
              <a:t>http://www.microsofttranslator.com/dev/</a:t>
            </a:r>
            <a:endParaRPr lang="en-AU" sz="1900" dirty="0" smtClean="0"/>
          </a:p>
          <a:p>
            <a:pPr lvl="1"/>
            <a:r>
              <a:rPr lang="en-AU" sz="1900" dirty="0" smtClean="0">
                <a:hlinkClick r:id="rId3"/>
              </a:rPr>
              <a:t>http://www.silverlight.net/community/samples/silverlight-samples/loud-tweets--a-twitter-to-speak-wp7-app-37017/</a:t>
            </a:r>
            <a:endParaRPr lang="en-AU" sz="1900" dirty="0" smtClean="0"/>
          </a:p>
          <a:p>
            <a:r>
              <a:rPr lang="en-AU" dirty="0" smtClean="0"/>
              <a:t>Bing Maps</a:t>
            </a:r>
          </a:p>
          <a:p>
            <a:pPr lvl="1"/>
            <a:r>
              <a:rPr lang="en-AU" sz="1800" dirty="0" smtClean="0">
                <a:hlinkClick r:id="rId4"/>
              </a:rPr>
              <a:t>http://www.microsoft.com/maps/developers/web.aspx</a:t>
            </a:r>
            <a:endParaRPr lang="en-AU" sz="1800" dirty="0" smtClean="0"/>
          </a:p>
          <a:p>
            <a:r>
              <a:rPr lang="en-AU" dirty="0" smtClean="0"/>
              <a:t>Twitter</a:t>
            </a:r>
          </a:p>
          <a:p>
            <a:pPr lvl="1"/>
            <a:r>
              <a:rPr lang="en-AU" sz="1800" dirty="0" smtClean="0">
                <a:hlinkClick r:id="rId5"/>
              </a:rPr>
              <a:t>http://dev.twitter.com/doc</a:t>
            </a:r>
            <a:endParaRPr lang="en-AU" sz="1800" dirty="0" smtClean="0"/>
          </a:p>
          <a:p>
            <a:r>
              <a:rPr lang="en-AU" sz="2200" dirty="0" smtClean="0"/>
              <a:t>Facebook</a:t>
            </a:r>
          </a:p>
          <a:p>
            <a:pPr lvl="1"/>
            <a:r>
              <a:rPr lang="en-AU" sz="1800" dirty="0" smtClean="0"/>
              <a:t>http://developers.facebook.com/</a:t>
            </a:r>
            <a:endParaRPr lang="en-AU" sz="1800" dirty="0"/>
          </a:p>
        </p:txBody>
      </p:sp>
    </p:spTree>
    <p:extLst>
      <p:ext uri="{BB962C8B-B14F-4D97-AF65-F5344CB8AC3E}">
        <p14:creationId xmlns:p14="http://schemas.microsoft.com/office/powerpoint/2010/main" val="1435628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Physiotherapy Exercises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err="1" smtClean="0"/>
              <a:t>Iphone</a:t>
            </a:r>
            <a:r>
              <a:rPr lang="en-AU" dirty="0" smtClean="0"/>
              <a:t> – 95 per day, WP7 – 15 per day </a:t>
            </a:r>
            <a:endParaRPr lang="en-AU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276872"/>
            <a:ext cx="4104456" cy="381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276872"/>
            <a:ext cx="4225652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042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Helpful links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10000"/>
          </a:bodyPr>
          <a:lstStyle/>
          <a:p>
            <a:r>
              <a:rPr lang="en-AU" dirty="0" smtClean="0"/>
              <a:t>WP7 apps available</a:t>
            </a:r>
          </a:p>
          <a:p>
            <a:pPr lvl="1"/>
            <a:r>
              <a:rPr lang="en-AU" dirty="0" smtClean="0">
                <a:hlinkClick r:id="rId2"/>
              </a:rPr>
              <a:t>http://wp7applist.com/</a:t>
            </a:r>
            <a:endParaRPr lang="en-AU" dirty="0" smtClean="0"/>
          </a:p>
          <a:p>
            <a:r>
              <a:rPr lang="en-AU" dirty="0" smtClean="0"/>
              <a:t>WP7 development guide</a:t>
            </a:r>
          </a:p>
          <a:p>
            <a:pPr lvl="1"/>
            <a:r>
              <a:rPr lang="en-AU" dirty="0" smtClean="0">
                <a:hlinkClick r:id="rId3"/>
              </a:rPr>
              <a:t>http://wp7dev.wikispaces.com/</a:t>
            </a:r>
            <a:endParaRPr lang="en-AU" dirty="0" smtClean="0"/>
          </a:p>
          <a:p>
            <a:r>
              <a:rPr lang="en-AU" dirty="0" smtClean="0"/>
              <a:t>WP7 on </a:t>
            </a:r>
            <a:r>
              <a:rPr lang="en-AU" dirty="0" err="1" smtClean="0"/>
              <a:t>Reddit</a:t>
            </a:r>
            <a:endParaRPr lang="en-AU" dirty="0" smtClean="0"/>
          </a:p>
          <a:p>
            <a:pPr lvl="1"/>
            <a:r>
              <a:rPr lang="en-AU" dirty="0" smtClean="0">
                <a:hlinkClick r:id="rId4"/>
              </a:rPr>
              <a:t>http://www.reddit.com/r/wp7dev/</a:t>
            </a:r>
            <a:endParaRPr lang="en-AU" dirty="0" smtClean="0"/>
          </a:p>
          <a:p>
            <a:r>
              <a:rPr lang="en-AU" dirty="0" smtClean="0"/>
              <a:t>General </a:t>
            </a:r>
            <a:r>
              <a:rPr lang="en-AU" dirty="0"/>
              <a:t>S</a:t>
            </a:r>
            <a:r>
              <a:rPr lang="en-AU" dirty="0" smtClean="0"/>
              <a:t>ilverlight links</a:t>
            </a:r>
          </a:p>
          <a:p>
            <a:pPr lvl="1"/>
            <a:r>
              <a:rPr lang="en-AU" dirty="0" smtClean="0">
                <a:hlinkClick r:id="rId5"/>
              </a:rPr>
              <a:t>http://www.silverlight.net/</a:t>
            </a:r>
            <a:endParaRPr lang="en-AU" dirty="0" smtClean="0"/>
          </a:p>
          <a:p>
            <a:pPr lvl="1"/>
            <a:r>
              <a:rPr lang="en-AU" dirty="0" smtClean="0">
                <a:hlinkClick r:id="rId6"/>
              </a:rPr>
              <a:t>http://create.msdn.com/en-US/</a:t>
            </a:r>
            <a:endParaRPr lang="en-AU" dirty="0" smtClean="0"/>
          </a:p>
          <a:p>
            <a:pPr lvl="1"/>
            <a:r>
              <a:rPr lang="en-AU" dirty="0" smtClean="0"/>
              <a:t>http://www.silverlight-zone.com/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54497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Windows Phone 7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Developed by Microsoft</a:t>
            </a:r>
          </a:p>
          <a:p>
            <a:r>
              <a:rPr lang="en-AU" dirty="0" smtClean="0"/>
              <a:t>Available in late 2010</a:t>
            </a:r>
          </a:p>
          <a:p>
            <a:r>
              <a:rPr lang="en-AU" dirty="0" smtClean="0"/>
              <a:t>Can develop applications using XNA or Silverlight</a:t>
            </a:r>
          </a:p>
          <a:p>
            <a:pPr lvl="1"/>
            <a:r>
              <a:rPr lang="en-AU" dirty="0" smtClean="0"/>
              <a:t> XNA</a:t>
            </a:r>
          </a:p>
          <a:p>
            <a:pPr lvl="2"/>
            <a:r>
              <a:rPr lang="en-AU" dirty="0" smtClean="0"/>
              <a:t>great for 3D, suited for games, very powerful</a:t>
            </a:r>
          </a:p>
          <a:p>
            <a:pPr lvl="1"/>
            <a:r>
              <a:rPr lang="en-AU" dirty="0" smtClean="0"/>
              <a:t>Silverlight </a:t>
            </a:r>
          </a:p>
          <a:p>
            <a:pPr lvl="2"/>
            <a:r>
              <a:rPr lang="en-AU" dirty="0" smtClean="0"/>
              <a:t>Much better for text/web type applications, 2D games,  easier to develop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63520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Phone Comparison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47500" lnSpcReduction="20000"/>
          </a:bodyPr>
          <a:lstStyle/>
          <a:p>
            <a:r>
              <a:rPr lang="en-AU" sz="3300" dirty="0" smtClean="0"/>
              <a:t>Android</a:t>
            </a:r>
          </a:p>
          <a:p>
            <a:pPr lvl="1"/>
            <a:r>
              <a:rPr lang="en-AU" sz="3300" dirty="0" smtClean="0"/>
              <a:t>Can publish without review – “wild west” environment</a:t>
            </a:r>
          </a:p>
          <a:p>
            <a:pPr lvl="1"/>
            <a:r>
              <a:rPr lang="en-AU" sz="3300" dirty="0" smtClean="0"/>
              <a:t>Develop for free</a:t>
            </a:r>
          </a:p>
          <a:p>
            <a:pPr lvl="1"/>
            <a:r>
              <a:rPr lang="en-AU" sz="3300" dirty="0" smtClean="0"/>
              <a:t>Fragmented environment (27% 2.1, 64% 2.2, 9% various)</a:t>
            </a:r>
          </a:p>
          <a:p>
            <a:pPr lvl="1"/>
            <a:r>
              <a:rPr lang="en-AU" sz="3300" dirty="0" smtClean="0"/>
              <a:t>300,000+ apps (17% games), (63% free)</a:t>
            </a:r>
          </a:p>
          <a:p>
            <a:pPr lvl="1"/>
            <a:r>
              <a:rPr lang="en-AU" sz="3300" dirty="0" smtClean="0"/>
              <a:t>33% Market in 2010, increasing</a:t>
            </a:r>
          </a:p>
          <a:p>
            <a:r>
              <a:rPr lang="en-AU" sz="3300" dirty="0" err="1" smtClean="0"/>
              <a:t>Iphone</a:t>
            </a:r>
            <a:endParaRPr lang="en-AU" sz="3300" dirty="0" smtClean="0"/>
          </a:p>
          <a:p>
            <a:pPr lvl="1"/>
            <a:r>
              <a:rPr lang="en-AU" sz="3300" dirty="0" smtClean="0"/>
              <a:t>Publish with review, must meet guidelines</a:t>
            </a:r>
          </a:p>
          <a:p>
            <a:pPr lvl="1"/>
            <a:r>
              <a:rPr lang="en-AU" sz="3300" dirty="0" smtClean="0"/>
              <a:t>$99 US Development Cost</a:t>
            </a:r>
          </a:p>
          <a:p>
            <a:pPr lvl="1"/>
            <a:r>
              <a:rPr lang="en-AU" sz="3300" dirty="0"/>
              <a:t>U</a:t>
            </a:r>
            <a:r>
              <a:rPr lang="en-AU" sz="3300" dirty="0" smtClean="0"/>
              <a:t>pgrades keep phones up to date, but still a mix of 3 and 4 (don’t allow publishing of breakdown).</a:t>
            </a:r>
          </a:p>
          <a:p>
            <a:pPr lvl="1"/>
            <a:r>
              <a:rPr lang="en-AU" sz="3300" dirty="0" smtClean="0"/>
              <a:t>360,000+ apps, (15% games), (36% free)</a:t>
            </a:r>
          </a:p>
          <a:p>
            <a:pPr lvl="1"/>
            <a:r>
              <a:rPr lang="en-AU" sz="3300" dirty="0" smtClean="0"/>
              <a:t>16% Market in 2010</a:t>
            </a:r>
          </a:p>
          <a:p>
            <a:r>
              <a:rPr lang="en-AU" sz="3300" dirty="0" smtClean="0"/>
              <a:t>Windows Phone 7</a:t>
            </a:r>
          </a:p>
          <a:p>
            <a:pPr lvl="1"/>
            <a:r>
              <a:rPr lang="en-AU" sz="3300" dirty="0" smtClean="0"/>
              <a:t>Publish with review, must meet guidelines</a:t>
            </a:r>
          </a:p>
          <a:p>
            <a:pPr lvl="1"/>
            <a:r>
              <a:rPr lang="en-AU" sz="3300" dirty="0" smtClean="0"/>
              <a:t>$129 AU Development Cost</a:t>
            </a:r>
          </a:p>
          <a:p>
            <a:pPr lvl="1"/>
            <a:r>
              <a:rPr lang="en-AU" sz="3300" dirty="0" smtClean="0"/>
              <a:t>Single operating environment</a:t>
            </a:r>
          </a:p>
          <a:p>
            <a:pPr lvl="1"/>
            <a:r>
              <a:rPr lang="en-AU" sz="3300" dirty="0" smtClean="0"/>
              <a:t>12,500+ apps, (21% games), (36% free)</a:t>
            </a:r>
          </a:p>
          <a:p>
            <a:pPr lvl="1"/>
            <a:r>
              <a:rPr lang="en-AU" sz="3300" dirty="0" smtClean="0"/>
              <a:t>2% Market in 2010</a:t>
            </a:r>
          </a:p>
          <a:p>
            <a:pPr lvl="1"/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433603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Developing with XNA/Silverlight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 smtClean="0"/>
              <a:t>Tools can be downloaded from the App Hub</a:t>
            </a:r>
          </a:p>
          <a:p>
            <a:r>
              <a:rPr lang="en-AU" sz="1800" dirty="0" smtClean="0">
                <a:hlinkClick r:id="rId2"/>
              </a:rPr>
              <a:t>http://create.msdn.com/en-US/resources/downloads</a:t>
            </a:r>
            <a:endParaRPr lang="en-AU" sz="1800" dirty="0" smtClean="0"/>
          </a:p>
          <a:p>
            <a:r>
              <a:rPr lang="en-AU" sz="1800" dirty="0" smtClean="0"/>
              <a:t>App hub is also a good play to go for tutorials and guidance</a:t>
            </a:r>
          </a:p>
          <a:p>
            <a:pPr marL="0" indent="0">
              <a:buNone/>
            </a:pPr>
            <a:r>
              <a:rPr lang="en-AU" dirty="0" smtClean="0"/>
              <a:t>Allowed development via</a:t>
            </a:r>
          </a:p>
          <a:p>
            <a:r>
              <a:rPr lang="en-AU" dirty="0" smtClean="0"/>
              <a:t>Visual Studio or Free Equivalents</a:t>
            </a:r>
          </a:p>
          <a:p>
            <a:r>
              <a:rPr lang="en-AU" dirty="0" smtClean="0"/>
              <a:t>Can develop on PC for free (emulator of Windows Phone), to be able to run on real phone, you need developer licence $129 AU per year.</a:t>
            </a:r>
          </a:p>
        </p:txBody>
      </p:sp>
    </p:spTree>
    <p:extLst>
      <p:ext uri="{BB962C8B-B14F-4D97-AF65-F5344CB8AC3E}">
        <p14:creationId xmlns:p14="http://schemas.microsoft.com/office/powerpoint/2010/main" val="3569652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/>
              <a:t>D</a:t>
            </a:r>
            <a:r>
              <a:rPr lang="en-AU" dirty="0" smtClean="0"/>
              <a:t>eveloping with Silverlight – The Good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 smtClean="0"/>
              <a:t>Benefit from familiar language C#/VB</a:t>
            </a:r>
          </a:p>
          <a:p>
            <a:r>
              <a:rPr lang="en-AU" dirty="0" smtClean="0"/>
              <a:t>Very similar to developing with Silverlight</a:t>
            </a:r>
          </a:p>
          <a:p>
            <a:r>
              <a:rPr lang="en-AU" dirty="0" smtClean="0"/>
              <a:t>Can share code between Web/desktop versions – efficiency</a:t>
            </a:r>
          </a:p>
          <a:p>
            <a:r>
              <a:rPr lang="en-AU" dirty="0" smtClean="0"/>
              <a:t>Can use </a:t>
            </a:r>
            <a:r>
              <a:rPr lang="en-AU" dirty="0" err="1" smtClean="0"/>
              <a:t>webservices</a:t>
            </a:r>
            <a:r>
              <a:rPr lang="en-AU" dirty="0"/>
              <a:t> </a:t>
            </a:r>
            <a:r>
              <a:rPr lang="en-AU" dirty="0" smtClean="0"/>
              <a:t>(this is more difficult when programming Android/</a:t>
            </a:r>
            <a:r>
              <a:rPr lang="en-AU" dirty="0" err="1" smtClean="0"/>
              <a:t>Iphone</a:t>
            </a:r>
            <a:r>
              <a:rPr lang="en-AU" dirty="0" smtClean="0"/>
              <a:t>)</a:t>
            </a:r>
          </a:p>
          <a:p>
            <a:r>
              <a:rPr lang="en-AU" dirty="0" smtClean="0"/>
              <a:t>Very powerful graphics capability, much more so than Android/</a:t>
            </a:r>
            <a:r>
              <a:rPr lang="en-AU" dirty="0" err="1" smtClean="0"/>
              <a:t>Iphone</a:t>
            </a:r>
            <a:endParaRPr lang="en-AU" dirty="0" smtClean="0"/>
          </a:p>
          <a:p>
            <a:r>
              <a:rPr lang="en-AU" dirty="0" smtClean="0"/>
              <a:t>Submission review process gives good feedback on what you need to fix and why</a:t>
            </a: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05892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Developing with Silverlight – The Bad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Much, much lower user base when compared to </a:t>
            </a:r>
            <a:r>
              <a:rPr lang="en-AU" dirty="0" err="1" smtClean="0"/>
              <a:t>Iphone</a:t>
            </a:r>
            <a:r>
              <a:rPr lang="en-AU" dirty="0" smtClean="0"/>
              <a:t>/Android</a:t>
            </a:r>
          </a:p>
          <a:p>
            <a:r>
              <a:rPr lang="en-AU" dirty="0" smtClean="0"/>
              <a:t>Strict guidelines on “look and feel”, application performance </a:t>
            </a:r>
          </a:p>
          <a:p>
            <a:pPr lvl="1"/>
            <a:r>
              <a:rPr lang="en-AU" sz="1900" dirty="0" smtClean="0"/>
              <a:t>more work to ensure meets guidelines</a:t>
            </a:r>
          </a:p>
          <a:p>
            <a:pPr lvl="1"/>
            <a:r>
              <a:rPr lang="en-AU" sz="1900" dirty="0"/>
              <a:t>c</a:t>
            </a:r>
            <a:r>
              <a:rPr lang="en-AU" sz="1900" dirty="0" smtClean="0"/>
              <a:t>an be difficult to meet </a:t>
            </a:r>
            <a:r>
              <a:rPr lang="en-AU" sz="1900" dirty="0" err="1" smtClean="0"/>
              <a:t>startup</a:t>
            </a:r>
            <a:r>
              <a:rPr lang="en-AU" sz="1900" dirty="0" smtClean="0"/>
              <a:t> guidelines and get good performance</a:t>
            </a:r>
          </a:p>
          <a:p>
            <a:pPr lvl="1"/>
            <a:r>
              <a:rPr lang="en-AU" sz="1900" dirty="0" err="1"/>
              <a:t>t</a:t>
            </a:r>
            <a:r>
              <a:rPr lang="en-AU" sz="1900" dirty="0" err="1" smtClean="0"/>
              <a:t>ombstoning</a:t>
            </a:r>
            <a:r>
              <a:rPr lang="en-AU" sz="1900" dirty="0" smtClean="0"/>
              <a:t> (return back to original state), can be time consuming</a:t>
            </a:r>
          </a:p>
          <a:p>
            <a:pPr lvl="1"/>
            <a:r>
              <a:rPr lang="en-AU" sz="1900" dirty="0" smtClean="0"/>
              <a:t>http://go.microsoft.com/?linkid=9713252</a:t>
            </a:r>
          </a:p>
          <a:p>
            <a:r>
              <a:rPr lang="en-AU" dirty="0" smtClean="0"/>
              <a:t>Still in infancy, marketplace submission process still a bit hit and miss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89360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How to test on a phone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You really need to test your app on a phone – the emulator is much more powerful</a:t>
            </a:r>
          </a:p>
          <a:p>
            <a:r>
              <a:rPr lang="en-AU" dirty="0" smtClean="0"/>
              <a:t>Need to unlock the phone via the App Hub</a:t>
            </a:r>
          </a:p>
          <a:p>
            <a:r>
              <a:rPr lang="en-AU" dirty="0" smtClean="0"/>
              <a:t>Need Microsoft Zune on your computer (similar to </a:t>
            </a:r>
            <a:r>
              <a:rPr lang="en-AU" dirty="0" err="1" smtClean="0"/>
              <a:t>Itunes</a:t>
            </a:r>
            <a:r>
              <a:rPr lang="en-AU" dirty="0" smtClean="0"/>
              <a:t>)</a:t>
            </a:r>
          </a:p>
          <a:p>
            <a:r>
              <a:rPr lang="en-AU" dirty="0" smtClean="0"/>
              <a:t>Choose Device instead of emulator from Visual Studio, have Zune running and it will automatically install and you can debug.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45924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Revenue Methods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Free, Trial </a:t>
            </a:r>
            <a:r>
              <a:rPr lang="en-AU" sz="1800" dirty="0" smtClean="0"/>
              <a:t>(limited functionality, entice people to pay) </a:t>
            </a:r>
            <a:r>
              <a:rPr lang="en-AU" dirty="0" smtClean="0"/>
              <a:t>or Paid</a:t>
            </a:r>
          </a:p>
          <a:p>
            <a:pPr lvl="1"/>
            <a:r>
              <a:rPr lang="en-AU" sz="1800" i="1" dirty="0" smtClean="0"/>
              <a:t>Free applications get </a:t>
            </a:r>
            <a:r>
              <a:rPr lang="en-AU" sz="1800" i="1" dirty="0" smtClean="0">
                <a:hlinkClick r:id="rId2"/>
              </a:rPr>
              <a:t>downloaded 50-100 times</a:t>
            </a:r>
            <a:r>
              <a:rPr lang="en-AU" sz="1800" i="1" dirty="0" smtClean="0"/>
              <a:t> more frequently than paid applications, and ad-supported applications earn more revenue than for-fee software. </a:t>
            </a:r>
          </a:p>
          <a:p>
            <a:r>
              <a:rPr lang="en-AU" dirty="0" smtClean="0"/>
              <a:t>Advertising available</a:t>
            </a:r>
          </a:p>
          <a:p>
            <a:pPr lvl="1"/>
            <a:r>
              <a:rPr lang="en-AU" sz="1800" dirty="0" smtClean="0"/>
              <a:t>Microsoft (USA only) - </a:t>
            </a:r>
            <a:r>
              <a:rPr lang="en-AU" sz="1800" dirty="0" smtClean="0">
                <a:hlinkClick r:id="rId3"/>
              </a:rPr>
              <a:t>http://advertising.microsoft.com/mobile-apps</a:t>
            </a:r>
            <a:endParaRPr lang="en-AU" sz="1800" dirty="0" smtClean="0"/>
          </a:p>
          <a:p>
            <a:pPr lvl="1"/>
            <a:r>
              <a:rPr lang="en-AU" sz="1800" dirty="0" smtClean="0"/>
              <a:t>Google - </a:t>
            </a:r>
            <a:r>
              <a:rPr lang="en-AU" sz="1800" dirty="0" smtClean="0">
                <a:hlinkClick r:id="rId4"/>
              </a:rPr>
              <a:t>https://www.admob.com/</a:t>
            </a:r>
            <a:endParaRPr lang="en-AU" sz="1800" dirty="0" smtClean="0"/>
          </a:p>
          <a:p>
            <a:pPr lvl="1"/>
            <a:r>
              <a:rPr lang="en-AU" sz="1800" dirty="0" smtClean="0"/>
              <a:t>SMAATO (World Wide) - </a:t>
            </a:r>
            <a:r>
              <a:rPr lang="en-AU" sz="1800" dirty="0" smtClean="0">
                <a:hlinkClick r:id="rId5"/>
              </a:rPr>
              <a:t>http://www.smaato.com/</a:t>
            </a:r>
            <a:endParaRPr lang="en-AU" sz="1800" dirty="0" smtClean="0"/>
          </a:p>
          <a:p>
            <a:pPr lvl="1"/>
            <a:r>
              <a:rPr lang="en-AU" sz="1800" dirty="0" err="1" smtClean="0"/>
              <a:t>AdGac</a:t>
            </a:r>
            <a:r>
              <a:rPr lang="en-AU" sz="1800" dirty="0" smtClean="0"/>
              <a:t> (still in beta) - </a:t>
            </a:r>
            <a:r>
              <a:rPr lang="en-AU" sz="1800" dirty="0" smtClean="0">
                <a:hlinkClick r:id="rId6"/>
              </a:rPr>
              <a:t>http://www.adgac.com/</a:t>
            </a:r>
            <a:endParaRPr lang="en-AU" sz="1800" dirty="0" smtClean="0"/>
          </a:p>
          <a:p>
            <a:pPr marL="457200" lvl="1" indent="0">
              <a:buNone/>
            </a:pPr>
            <a:endParaRPr lang="en-AU" sz="1800" dirty="0"/>
          </a:p>
          <a:p>
            <a:pPr marL="457200" lvl="1" indent="0" algn="ctr">
              <a:buNone/>
            </a:pPr>
            <a:r>
              <a:rPr lang="en-AU" sz="1800" dirty="0" smtClean="0"/>
              <a:t>Although one developer has received $28K in four months from advertising in his 14 apps, at this point in time, it is not a path to riches.</a:t>
            </a:r>
          </a:p>
          <a:p>
            <a:pPr marL="457200" lvl="1" indent="0" algn="ctr">
              <a:buNone/>
            </a:pPr>
            <a:endParaRPr lang="en-AU" sz="1800" dirty="0"/>
          </a:p>
          <a:p>
            <a:pPr marL="457200" lvl="1" indent="0" algn="ctr">
              <a:buNone/>
            </a:pPr>
            <a:r>
              <a:rPr lang="en-AU" sz="1800" dirty="0" smtClean="0"/>
              <a:t>Another developer I know, has received less than 1 dollar in ad revenue for his first game in the first month.</a:t>
            </a:r>
          </a:p>
          <a:p>
            <a:pPr lvl="1"/>
            <a:endParaRPr lang="en-AU" sz="1800" dirty="0"/>
          </a:p>
        </p:txBody>
      </p:sp>
    </p:spTree>
    <p:extLst>
      <p:ext uri="{BB962C8B-B14F-4D97-AF65-F5344CB8AC3E}">
        <p14:creationId xmlns:p14="http://schemas.microsoft.com/office/powerpoint/2010/main" val="4225633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Useful tools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Windows Phone Toolkit</a:t>
            </a:r>
          </a:p>
          <a:p>
            <a:pPr lvl="1"/>
            <a:r>
              <a:rPr lang="en-AU" dirty="0" smtClean="0"/>
              <a:t>Adds more functionality, some controls like long list selector essential for good performance</a:t>
            </a:r>
          </a:p>
          <a:p>
            <a:pPr lvl="1"/>
            <a:r>
              <a:rPr lang="en-AU" sz="1800" dirty="0" smtClean="0">
                <a:hlinkClick r:id="rId2"/>
              </a:rPr>
              <a:t>http://silverlight.codeplex.com/releases/view/52297</a:t>
            </a:r>
            <a:endParaRPr lang="en-AU" sz="1800" dirty="0" smtClean="0"/>
          </a:p>
          <a:p>
            <a:r>
              <a:rPr lang="en-AU" dirty="0" smtClean="0"/>
              <a:t>Silverlight Analytics Framework</a:t>
            </a:r>
          </a:p>
          <a:p>
            <a:pPr lvl="1"/>
            <a:r>
              <a:rPr lang="en-AU" dirty="0" smtClean="0"/>
              <a:t>Allows great monitoring and logging, together with </a:t>
            </a:r>
            <a:r>
              <a:rPr lang="en-AU" dirty="0" err="1" smtClean="0"/>
              <a:t>google</a:t>
            </a:r>
            <a:r>
              <a:rPr lang="en-AU" dirty="0" smtClean="0"/>
              <a:t> analytics</a:t>
            </a:r>
          </a:p>
          <a:p>
            <a:pPr lvl="1"/>
            <a:r>
              <a:rPr lang="en-AU" sz="1800" dirty="0" smtClean="0">
                <a:hlinkClick r:id="rId3"/>
              </a:rPr>
              <a:t>http://msaf.codeplex.com/</a:t>
            </a:r>
            <a:endParaRPr lang="en-AU" sz="1800" dirty="0" smtClean="0"/>
          </a:p>
          <a:p>
            <a:r>
              <a:rPr lang="en-AU" dirty="0" smtClean="0"/>
              <a:t>MVVM </a:t>
            </a:r>
            <a:r>
              <a:rPr lang="en-AU" dirty="0" err="1" smtClean="0"/>
              <a:t>Lite</a:t>
            </a:r>
            <a:r>
              <a:rPr lang="en-AU" dirty="0" smtClean="0"/>
              <a:t> for Windows Phone</a:t>
            </a:r>
          </a:p>
          <a:p>
            <a:pPr lvl="1"/>
            <a:r>
              <a:rPr lang="en-AU" sz="1800" dirty="0" smtClean="0"/>
              <a:t>http://mvvmlight.codeplex.com/</a:t>
            </a:r>
            <a:endParaRPr lang="en-AU" sz="1800" dirty="0"/>
          </a:p>
        </p:txBody>
      </p:sp>
    </p:spTree>
    <p:extLst>
      <p:ext uri="{BB962C8B-B14F-4D97-AF65-F5344CB8AC3E}">
        <p14:creationId xmlns:p14="http://schemas.microsoft.com/office/powerpoint/2010/main" val="3384279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1139</TotalTime>
  <Words>745</Words>
  <Application>Microsoft Office PowerPoint</Application>
  <PresentationFormat>On-screen Show (4:3)</PresentationFormat>
  <Paragraphs>102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Developing Apps for Windows Phone 7</vt:lpstr>
      <vt:lpstr>Windows Phone 7</vt:lpstr>
      <vt:lpstr>Phone Comparison</vt:lpstr>
      <vt:lpstr>Developing with XNA/Silverlight</vt:lpstr>
      <vt:lpstr>Developing with Silverlight – The Good</vt:lpstr>
      <vt:lpstr>Developing with Silverlight – The Bad</vt:lpstr>
      <vt:lpstr>How to test on a phone</vt:lpstr>
      <vt:lpstr>Revenue Methods</vt:lpstr>
      <vt:lpstr>Useful tools</vt:lpstr>
      <vt:lpstr>Useful Apis</vt:lpstr>
      <vt:lpstr>Physiotherapy Exercises</vt:lpstr>
      <vt:lpstr>Helpful links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Apps for Windows Phone 7</dc:title>
  <dc:creator>Peter</dc:creator>
  <cp:lastModifiedBy>Peter</cp:lastModifiedBy>
  <cp:revision>45</cp:revision>
  <dcterms:created xsi:type="dcterms:W3CDTF">2011-04-02T11:03:56Z</dcterms:created>
  <dcterms:modified xsi:type="dcterms:W3CDTF">2013-03-04T20:31:12Z</dcterms:modified>
</cp:coreProperties>
</file>