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8" r:id="rId4"/>
    <p:sldId id="258" r:id="rId5"/>
    <p:sldId id="263" r:id="rId6"/>
    <p:sldId id="262" r:id="rId7"/>
    <p:sldId id="265" r:id="rId8"/>
    <p:sldId id="260" r:id="rId9"/>
    <p:sldId id="266" r:id="rId10"/>
    <p:sldId id="276" r:id="rId11"/>
    <p:sldId id="285" r:id="rId12"/>
    <p:sldId id="281" r:id="rId13"/>
    <p:sldId id="284" r:id="rId14"/>
    <p:sldId id="277" r:id="rId15"/>
    <p:sldId id="282" r:id="rId16"/>
    <p:sldId id="257" r:id="rId17"/>
    <p:sldId id="279" r:id="rId18"/>
    <p:sldId id="283" r:id="rId19"/>
    <p:sldId id="280"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7" autoAdjust="0"/>
    <p:restoredTop sz="94660"/>
  </p:normalViewPr>
  <p:slideViewPr>
    <p:cSldViewPr>
      <p:cViewPr varScale="1">
        <p:scale>
          <a:sx n="110" d="100"/>
          <a:sy n="110" d="100"/>
        </p:scale>
        <p:origin x="-163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F53C9B7-F4AB-4DD9-98F7-90B44B1215D1}" type="datetimeFigureOut">
              <a:rPr lang="en-AU" smtClean="0"/>
              <a:t>4/03/2014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3990107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F53C9B7-F4AB-4DD9-98F7-90B44B1215D1}" type="datetimeFigureOut">
              <a:rPr lang="en-AU" smtClean="0"/>
              <a:t>4/03/2014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105608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F53C9B7-F4AB-4DD9-98F7-90B44B1215D1}" type="datetimeFigureOut">
              <a:rPr lang="en-AU" smtClean="0"/>
              <a:t>4/03/2014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4155881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F53C9B7-F4AB-4DD9-98F7-90B44B1215D1}" type="datetimeFigureOut">
              <a:rPr lang="en-AU" smtClean="0"/>
              <a:t>4/03/2014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2943171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53C9B7-F4AB-4DD9-98F7-90B44B1215D1}" type="datetimeFigureOut">
              <a:rPr lang="en-AU" smtClean="0"/>
              <a:t>4/03/2014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3047871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AF53C9B7-F4AB-4DD9-98F7-90B44B1215D1}" type="datetimeFigureOut">
              <a:rPr lang="en-AU" smtClean="0"/>
              <a:t>4/03/2014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115606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F53C9B7-F4AB-4DD9-98F7-90B44B1215D1}" type="datetimeFigureOut">
              <a:rPr lang="en-AU" smtClean="0"/>
              <a:t>4/03/2014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3043527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AF53C9B7-F4AB-4DD9-98F7-90B44B1215D1}" type="datetimeFigureOut">
              <a:rPr lang="en-AU" smtClean="0"/>
              <a:t>4/03/2014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1667001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3C9B7-F4AB-4DD9-98F7-90B44B1215D1}" type="datetimeFigureOut">
              <a:rPr lang="en-AU" smtClean="0"/>
              <a:t>4/03/2014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134140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3C9B7-F4AB-4DD9-98F7-90B44B1215D1}" type="datetimeFigureOut">
              <a:rPr lang="en-AU" smtClean="0"/>
              <a:t>4/03/2014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1323660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3C9B7-F4AB-4DD9-98F7-90B44B1215D1}" type="datetimeFigureOut">
              <a:rPr lang="en-AU" smtClean="0"/>
              <a:t>4/03/2014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923D5C-28D0-4DAB-80A7-780F97EE1A3E}" type="slidenum">
              <a:rPr lang="en-AU" smtClean="0"/>
              <a:t>‹#›</a:t>
            </a:fld>
            <a:endParaRPr lang="en-AU"/>
          </a:p>
        </p:txBody>
      </p:sp>
    </p:spTree>
    <p:extLst>
      <p:ext uri="{BB962C8B-B14F-4D97-AF65-F5344CB8AC3E}">
        <p14:creationId xmlns:p14="http://schemas.microsoft.com/office/powerpoint/2010/main" val="412954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53C9B7-F4AB-4DD9-98F7-90B44B1215D1}" type="datetimeFigureOut">
              <a:rPr lang="en-AU" smtClean="0"/>
              <a:t>4/03/2014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23D5C-28D0-4DAB-80A7-780F97EE1A3E}" type="slidenum">
              <a:rPr lang="en-AU" smtClean="0"/>
              <a:t>‹#›</a:t>
            </a:fld>
            <a:endParaRPr lang="en-AU"/>
          </a:p>
        </p:txBody>
      </p:sp>
    </p:spTree>
    <p:extLst>
      <p:ext uri="{BB962C8B-B14F-4D97-AF65-F5344CB8AC3E}">
        <p14:creationId xmlns:p14="http://schemas.microsoft.com/office/powerpoint/2010/main" val="2953427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gvas.github.io/knockout-jqueryui/index.html" TargetMode="External"/><Relationship Id="rId2" Type="http://schemas.openxmlformats.org/officeDocument/2006/relationships/hyperlink" Target="http://rniemeyer.github.io/knockout-kendo/" TargetMode="External"/><Relationship Id="rId1" Type="http://schemas.openxmlformats.org/officeDocument/2006/relationships/slideLayout" Target="../slideLayouts/slideLayout2.xml"/><Relationship Id="rId5" Type="http://schemas.openxmlformats.org/officeDocument/2006/relationships/hyperlink" Target="http://wijmo.com/demo/explore/?widget=Knockout&amp;sample=Overview" TargetMode="External"/><Relationship Id="rId4" Type="http://schemas.openxmlformats.org/officeDocument/2006/relationships/hyperlink" Target="http://www.jqwidgets.com/"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gvas.github.io/knockout-jqueryui/index.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petermessenger.com/Exercises.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knockoutjs.com/" TargetMode="External"/><Relationship Id="rId2" Type="http://schemas.openxmlformats.org/officeDocument/2006/relationships/hyperlink" Target="http://www.petermessenge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blog.stevensanderson.com/abou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AU" dirty="0" smtClean="0"/>
              <a:t>Another look at Knockout JS</a:t>
            </a:r>
            <a:r>
              <a:rPr lang="en-AU" dirty="0"/>
              <a:t/>
            </a:r>
            <a:br>
              <a:rPr lang="en-AU" dirty="0"/>
            </a:br>
            <a:endParaRPr lang="en-AU" dirty="0"/>
          </a:p>
        </p:txBody>
      </p:sp>
      <p:sp>
        <p:nvSpPr>
          <p:cNvPr id="3" name="Subtitle 2"/>
          <p:cNvSpPr>
            <a:spLocks noGrp="1"/>
          </p:cNvSpPr>
          <p:nvPr>
            <p:ph type="subTitle" idx="1"/>
          </p:nvPr>
        </p:nvSpPr>
        <p:spPr/>
        <p:txBody>
          <a:bodyPr>
            <a:normAutofit fontScale="85000" lnSpcReduction="20000"/>
          </a:bodyPr>
          <a:lstStyle/>
          <a:p>
            <a:r>
              <a:rPr lang="en-AU" dirty="0" smtClean="0"/>
              <a:t>By Peter Messenger</a:t>
            </a:r>
          </a:p>
          <a:p>
            <a:r>
              <a:rPr lang="en-AU" dirty="0" smtClean="0"/>
              <a:t>Senior Developer – Triple Point Technology</a:t>
            </a:r>
          </a:p>
          <a:p>
            <a:endParaRPr lang="en-AU" dirty="0"/>
          </a:p>
          <a:p>
            <a:r>
              <a:rPr lang="en-AU" dirty="0" smtClean="0"/>
              <a:t>http://www.petermessenger.com</a:t>
            </a:r>
            <a:endParaRPr lang="en-AU" dirty="0"/>
          </a:p>
        </p:txBody>
      </p:sp>
    </p:spTree>
    <p:extLst>
      <p:ext uri="{BB962C8B-B14F-4D97-AF65-F5344CB8AC3E}">
        <p14:creationId xmlns:p14="http://schemas.microsoft.com/office/powerpoint/2010/main" val="387094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Extending Example – Actions (</a:t>
            </a:r>
            <a:r>
              <a:rPr lang="en-AU" dirty="0" err="1" smtClean="0"/>
              <a:t>cont</a:t>
            </a:r>
            <a:r>
              <a:rPr lang="en-AU" dirty="0" smtClean="0"/>
              <a:t>)</a:t>
            </a:r>
            <a:endParaRPr lang="en-AU" dirty="0"/>
          </a:p>
        </p:txBody>
      </p:sp>
      <p:sp>
        <p:nvSpPr>
          <p:cNvPr id="3" name="Content Placeholder 2"/>
          <p:cNvSpPr>
            <a:spLocks noGrp="1"/>
          </p:cNvSpPr>
          <p:nvPr>
            <p:ph idx="1"/>
          </p:nvPr>
        </p:nvSpPr>
        <p:spPr/>
        <p:txBody>
          <a:bodyPr>
            <a:normAutofit/>
          </a:bodyPr>
          <a:lstStyle/>
          <a:p>
            <a:pPr marL="0" indent="0">
              <a:buNone/>
            </a:pPr>
            <a:r>
              <a:rPr lang="en-AU" sz="1600" b="1" dirty="0" smtClean="0"/>
              <a:t>Html:</a:t>
            </a:r>
          </a:p>
          <a:p>
            <a:pPr marL="0" indent="0">
              <a:buNone/>
            </a:pPr>
            <a:r>
              <a:rPr lang="en-AU" sz="1400" dirty="0" smtClean="0"/>
              <a:t>&lt;h4&gt;People</a:t>
            </a:r>
            <a:r>
              <a:rPr lang="en-AU" sz="1400" dirty="0"/>
              <a:t>&lt;/h4&gt;</a:t>
            </a:r>
          </a:p>
          <a:p>
            <a:pPr marL="0" indent="0">
              <a:buNone/>
            </a:pPr>
            <a:r>
              <a:rPr lang="en-AU" sz="1400" dirty="0"/>
              <a:t>&lt;</a:t>
            </a:r>
            <a:r>
              <a:rPr lang="en-AU" sz="1400" dirty="0" err="1"/>
              <a:t>ul</a:t>
            </a:r>
            <a:r>
              <a:rPr lang="en-AU" sz="1400" dirty="0"/>
              <a:t> data-bind="</a:t>
            </a:r>
            <a:r>
              <a:rPr lang="en-AU" sz="1400" dirty="0" err="1"/>
              <a:t>foreach</a:t>
            </a:r>
            <a:r>
              <a:rPr lang="en-AU" sz="1400" dirty="0"/>
              <a:t>: people"&gt;</a:t>
            </a:r>
          </a:p>
          <a:p>
            <a:pPr marL="0" indent="0">
              <a:buNone/>
            </a:pPr>
            <a:r>
              <a:rPr lang="en-AU" sz="1400" dirty="0"/>
              <a:t>    &lt;li&gt;</a:t>
            </a:r>
          </a:p>
          <a:p>
            <a:pPr marL="0" indent="0">
              <a:buNone/>
            </a:pPr>
            <a:r>
              <a:rPr lang="en-AU" sz="1400" dirty="0"/>
              <a:t>        Name at position &lt;span data-bind="text: $index"&gt; &lt;/span&gt;:</a:t>
            </a:r>
          </a:p>
          <a:p>
            <a:pPr marL="0" indent="0">
              <a:buNone/>
            </a:pPr>
            <a:r>
              <a:rPr lang="en-AU" sz="1400" dirty="0"/>
              <a:t>        &lt;span data-bind="text: name"&gt; &lt;/span&gt;</a:t>
            </a:r>
          </a:p>
          <a:p>
            <a:pPr marL="0" indent="0">
              <a:buNone/>
            </a:pPr>
            <a:r>
              <a:rPr lang="en-AU" sz="1400" dirty="0"/>
              <a:t>        &lt;a </a:t>
            </a:r>
            <a:r>
              <a:rPr lang="en-AU" sz="1400" dirty="0" err="1"/>
              <a:t>href</a:t>
            </a:r>
            <a:r>
              <a:rPr lang="en-AU" sz="1400" dirty="0"/>
              <a:t>="#" data-bind="click: $</a:t>
            </a:r>
            <a:r>
              <a:rPr lang="en-AU" sz="1400" dirty="0" err="1"/>
              <a:t>parent.removePerson</a:t>
            </a:r>
            <a:r>
              <a:rPr lang="en-AU" sz="1400" dirty="0"/>
              <a:t>"&gt;Remove&lt;/a&gt;</a:t>
            </a:r>
          </a:p>
          <a:p>
            <a:pPr marL="0" indent="0">
              <a:buNone/>
            </a:pPr>
            <a:r>
              <a:rPr lang="en-AU" sz="1400" dirty="0"/>
              <a:t>    &lt;/li&gt;</a:t>
            </a:r>
          </a:p>
          <a:p>
            <a:pPr marL="0" indent="0">
              <a:buNone/>
            </a:pPr>
            <a:r>
              <a:rPr lang="en-AU" sz="1400" dirty="0"/>
              <a:t>&lt;/</a:t>
            </a:r>
            <a:r>
              <a:rPr lang="en-AU" sz="1400" dirty="0" err="1"/>
              <a:t>ul</a:t>
            </a:r>
            <a:r>
              <a:rPr lang="en-AU" sz="1400" dirty="0"/>
              <a:t>&gt;</a:t>
            </a:r>
          </a:p>
          <a:p>
            <a:pPr marL="0" indent="0">
              <a:buNone/>
            </a:pPr>
            <a:r>
              <a:rPr lang="en-AU" sz="1400" dirty="0"/>
              <a:t>&lt;button data-bind="click: </a:t>
            </a:r>
            <a:r>
              <a:rPr lang="en-AU" sz="1400" dirty="0" err="1"/>
              <a:t>addPerson</a:t>
            </a:r>
            <a:r>
              <a:rPr lang="en-AU" sz="1400" dirty="0"/>
              <a:t>"&gt;Add&lt;/button</a:t>
            </a:r>
            <a:r>
              <a:rPr lang="en-AU" sz="1400" dirty="0" smtClean="0"/>
              <a:t>&gt;</a:t>
            </a:r>
          </a:p>
          <a:p>
            <a:pPr marL="0" indent="0">
              <a:buNone/>
            </a:pPr>
            <a:endParaRPr lang="en-AU" sz="1400" dirty="0"/>
          </a:p>
          <a:p>
            <a:pPr marL="0" indent="0">
              <a:buNone/>
            </a:pPr>
            <a:r>
              <a:rPr lang="en-AU" sz="1400" b="1" dirty="0" smtClean="0"/>
              <a:t>Example Here</a:t>
            </a:r>
          </a:p>
          <a:p>
            <a:r>
              <a:rPr lang="en-AU" sz="1400" dirty="0" smtClean="0"/>
              <a:t>$index is used to mark the position in the array</a:t>
            </a:r>
          </a:p>
          <a:p>
            <a:r>
              <a:rPr lang="en-AU" sz="1400" dirty="0" smtClean="0"/>
              <a:t>$parent allows it to jump back a </a:t>
            </a:r>
            <a:r>
              <a:rPr lang="en-AU" sz="1400" dirty="0" smtClean="0"/>
              <a:t>level, $parent can be nested $parent[2] is parent of parent</a:t>
            </a:r>
            <a:endParaRPr lang="en-AU" sz="1400" dirty="0" smtClean="0"/>
          </a:p>
          <a:p>
            <a:r>
              <a:rPr lang="en-AU" sz="1400" dirty="0"/>
              <a:t>http://knockoutjs.com/documentation/foreach-binding.html</a:t>
            </a:r>
          </a:p>
        </p:txBody>
      </p:sp>
    </p:spTree>
    <p:extLst>
      <p:ext uri="{BB962C8B-B14F-4D97-AF65-F5344CB8AC3E}">
        <p14:creationId xmlns:p14="http://schemas.microsoft.com/office/powerpoint/2010/main" val="1236587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Existing Bindings</a:t>
            </a:r>
            <a:endParaRPr lang="en-AU" dirty="0"/>
          </a:p>
        </p:txBody>
      </p:sp>
      <p:sp>
        <p:nvSpPr>
          <p:cNvPr id="3" name="Content Placeholder 2"/>
          <p:cNvSpPr>
            <a:spLocks noGrp="1"/>
          </p:cNvSpPr>
          <p:nvPr>
            <p:ph idx="1"/>
          </p:nvPr>
        </p:nvSpPr>
        <p:spPr/>
        <p:txBody>
          <a:bodyPr/>
          <a:lstStyle/>
          <a:p>
            <a:pPr marL="0" indent="0">
              <a:buNone/>
            </a:pPr>
            <a:r>
              <a:rPr lang="en-AU" b="1" dirty="0" smtClean="0"/>
              <a:t>Text and appearance</a:t>
            </a:r>
          </a:p>
          <a:p>
            <a:pPr marL="0" indent="0">
              <a:buNone/>
            </a:pPr>
            <a:r>
              <a:rPr lang="en-AU" dirty="0" smtClean="0"/>
              <a:t>Visible, text, html, </a:t>
            </a:r>
            <a:r>
              <a:rPr lang="en-AU" dirty="0" err="1" smtClean="0"/>
              <a:t>css</a:t>
            </a:r>
            <a:r>
              <a:rPr lang="en-AU" dirty="0" smtClean="0"/>
              <a:t>, style, </a:t>
            </a:r>
            <a:r>
              <a:rPr lang="en-AU" dirty="0" err="1" smtClean="0"/>
              <a:t>attr</a:t>
            </a:r>
            <a:endParaRPr lang="en-AU" dirty="0" smtClean="0"/>
          </a:p>
          <a:p>
            <a:pPr marL="0" indent="0">
              <a:buNone/>
            </a:pPr>
            <a:r>
              <a:rPr lang="en-AU" b="1" dirty="0" smtClean="0"/>
              <a:t>Control flow</a:t>
            </a:r>
          </a:p>
          <a:p>
            <a:pPr marL="0" indent="0">
              <a:buNone/>
            </a:pPr>
            <a:r>
              <a:rPr lang="en-AU" dirty="0" err="1" smtClean="0"/>
              <a:t>Foreach</a:t>
            </a:r>
            <a:r>
              <a:rPr lang="en-AU" dirty="0" smtClean="0"/>
              <a:t>, if, </a:t>
            </a:r>
            <a:r>
              <a:rPr lang="en-AU" dirty="0" err="1" smtClean="0"/>
              <a:t>ifnot</a:t>
            </a:r>
            <a:r>
              <a:rPr lang="en-AU" dirty="0" smtClean="0"/>
              <a:t>, with</a:t>
            </a:r>
          </a:p>
          <a:p>
            <a:pPr marL="0" indent="0">
              <a:buNone/>
            </a:pPr>
            <a:r>
              <a:rPr lang="en-AU" b="1" dirty="0" smtClean="0"/>
              <a:t>Forms</a:t>
            </a:r>
          </a:p>
          <a:p>
            <a:pPr marL="0" indent="0">
              <a:buNone/>
            </a:pPr>
            <a:r>
              <a:rPr lang="en-AU" dirty="0" smtClean="0"/>
              <a:t>Click, Event, Submit, Enable, Disable, </a:t>
            </a:r>
            <a:r>
              <a:rPr lang="en-AU" dirty="0" err="1" smtClean="0"/>
              <a:t>HasFocus</a:t>
            </a:r>
            <a:r>
              <a:rPr lang="en-AU" dirty="0" smtClean="0"/>
              <a:t>, Checked, Options, </a:t>
            </a:r>
            <a:r>
              <a:rPr lang="en-AU" dirty="0" err="1" smtClean="0"/>
              <a:t>SelectedOptions</a:t>
            </a:r>
            <a:endParaRPr lang="en-AU" dirty="0" smtClean="0"/>
          </a:p>
          <a:p>
            <a:endParaRPr lang="en-AU" dirty="0"/>
          </a:p>
        </p:txBody>
      </p:sp>
    </p:spTree>
    <p:extLst>
      <p:ext uri="{BB962C8B-B14F-4D97-AF65-F5344CB8AC3E}">
        <p14:creationId xmlns:p14="http://schemas.microsoft.com/office/powerpoint/2010/main" val="2309497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Building your own bindings</a:t>
            </a:r>
            <a:endParaRPr lang="en-AU" dirty="0"/>
          </a:p>
        </p:txBody>
      </p:sp>
      <p:sp>
        <p:nvSpPr>
          <p:cNvPr id="3" name="Content Placeholder 2"/>
          <p:cNvSpPr>
            <a:spLocks noGrp="1"/>
          </p:cNvSpPr>
          <p:nvPr>
            <p:ph idx="1"/>
          </p:nvPr>
        </p:nvSpPr>
        <p:spPr/>
        <p:txBody>
          <a:bodyPr>
            <a:normAutofit fontScale="55000" lnSpcReduction="20000"/>
          </a:bodyPr>
          <a:lstStyle/>
          <a:p>
            <a:endParaRPr lang="en-AU" dirty="0" smtClean="0"/>
          </a:p>
          <a:p>
            <a:pPr marL="0" indent="0">
              <a:buNone/>
            </a:pPr>
            <a:r>
              <a:rPr lang="en-AU" b="1" dirty="0" err="1" smtClean="0"/>
              <a:t>Javascript</a:t>
            </a:r>
            <a:endParaRPr lang="en-AU" b="1" dirty="0" smtClean="0"/>
          </a:p>
          <a:p>
            <a:pPr marL="0" indent="0">
              <a:buNone/>
            </a:pPr>
            <a:r>
              <a:rPr lang="en-AU" dirty="0" err="1" smtClean="0"/>
              <a:t>ko.bindingHandlers.yourBindingName</a:t>
            </a:r>
            <a:r>
              <a:rPr lang="en-AU" dirty="0" smtClean="0"/>
              <a:t> </a:t>
            </a:r>
            <a:r>
              <a:rPr lang="en-AU" dirty="0"/>
              <a:t>= {</a:t>
            </a:r>
          </a:p>
          <a:p>
            <a:pPr marL="0" indent="0">
              <a:buNone/>
            </a:pPr>
            <a:r>
              <a:rPr lang="en-AU" dirty="0"/>
              <a:t>    </a:t>
            </a:r>
            <a:r>
              <a:rPr lang="en-AU" dirty="0" err="1"/>
              <a:t>init</a:t>
            </a:r>
            <a:r>
              <a:rPr lang="en-AU" dirty="0"/>
              <a:t>: function(element, </a:t>
            </a:r>
            <a:r>
              <a:rPr lang="en-AU" dirty="0" err="1"/>
              <a:t>valueAccessor</a:t>
            </a:r>
            <a:r>
              <a:rPr lang="en-AU" dirty="0"/>
              <a:t>, </a:t>
            </a:r>
            <a:r>
              <a:rPr lang="en-AU" dirty="0" err="1"/>
              <a:t>allBindings</a:t>
            </a:r>
            <a:r>
              <a:rPr lang="en-AU" dirty="0"/>
              <a:t>, </a:t>
            </a:r>
            <a:r>
              <a:rPr lang="en-AU" dirty="0" err="1"/>
              <a:t>viewModel</a:t>
            </a:r>
            <a:r>
              <a:rPr lang="en-AU" dirty="0"/>
              <a:t>, </a:t>
            </a:r>
            <a:r>
              <a:rPr lang="en-AU" dirty="0" err="1"/>
              <a:t>bindingContext</a:t>
            </a:r>
            <a:r>
              <a:rPr lang="en-AU" dirty="0"/>
              <a:t>) {</a:t>
            </a:r>
          </a:p>
          <a:p>
            <a:pPr marL="0" indent="0">
              <a:buNone/>
            </a:pPr>
            <a:r>
              <a:rPr lang="en-AU" dirty="0"/>
              <a:t>        // This will be called when the binding is first applied to an element</a:t>
            </a:r>
          </a:p>
          <a:p>
            <a:pPr marL="0" indent="0">
              <a:buNone/>
            </a:pPr>
            <a:r>
              <a:rPr lang="en-AU" dirty="0"/>
              <a:t>        // Set up any initial state, event handlers, etc. here</a:t>
            </a:r>
          </a:p>
          <a:p>
            <a:pPr marL="0" indent="0">
              <a:buNone/>
            </a:pPr>
            <a:r>
              <a:rPr lang="en-AU" dirty="0"/>
              <a:t>    },</a:t>
            </a:r>
          </a:p>
          <a:p>
            <a:pPr marL="0" indent="0">
              <a:buNone/>
            </a:pPr>
            <a:r>
              <a:rPr lang="en-AU" dirty="0"/>
              <a:t>    update: function(element, </a:t>
            </a:r>
            <a:r>
              <a:rPr lang="en-AU" dirty="0" err="1"/>
              <a:t>valueAccessor</a:t>
            </a:r>
            <a:r>
              <a:rPr lang="en-AU" dirty="0"/>
              <a:t>, </a:t>
            </a:r>
            <a:r>
              <a:rPr lang="en-AU" dirty="0" err="1"/>
              <a:t>allBindings</a:t>
            </a:r>
            <a:r>
              <a:rPr lang="en-AU" dirty="0"/>
              <a:t>, </a:t>
            </a:r>
            <a:r>
              <a:rPr lang="en-AU" dirty="0" err="1"/>
              <a:t>viewModel</a:t>
            </a:r>
            <a:r>
              <a:rPr lang="en-AU" dirty="0"/>
              <a:t>, </a:t>
            </a:r>
            <a:r>
              <a:rPr lang="en-AU" dirty="0" err="1"/>
              <a:t>bindingContext</a:t>
            </a:r>
            <a:r>
              <a:rPr lang="en-AU" dirty="0"/>
              <a:t>) {</a:t>
            </a:r>
          </a:p>
          <a:p>
            <a:pPr marL="0" indent="0">
              <a:buNone/>
            </a:pPr>
            <a:r>
              <a:rPr lang="en-AU" dirty="0"/>
              <a:t>        // This will be called once when the binding is first applied to an element,</a:t>
            </a:r>
          </a:p>
          <a:p>
            <a:pPr marL="0" indent="0">
              <a:buNone/>
            </a:pPr>
            <a:r>
              <a:rPr lang="en-AU" dirty="0"/>
              <a:t>        // and again whenever the associated observable changes value.</a:t>
            </a:r>
          </a:p>
          <a:p>
            <a:pPr marL="0" indent="0">
              <a:buNone/>
            </a:pPr>
            <a:r>
              <a:rPr lang="en-AU" dirty="0"/>
              <a:t>        // Update the DOM element based on the supplied values here.</a:t>
            </a:r>
          </a:p>
          <a:p>
            <a:pPr marL="0" indent="0">
              <a:buNone/>
            </a:pPr>
            <a:r>
              <a:rPr lang="en-AU" dirty="0"/>
              <a:t>    }</a:t>
            </a:r>
          </a:p>
          <a:p>
            <a:pPr marL="0" indent="0">
              <a:buNone/>
            </a:pPr>
            <a:r>
              <a:rPr lang="en-AU" dirty="0" smtClean="0"/>
              <a:t>};</a:t>
            </a:r>
          </a:p>
          <a:p>
            <a:pPr marL="0" indent="0">
              <a:buNone/>
            </a:pPr>
            <a:endParaRPr lang="en-AU" dirty="0"/>
          </a:p>
          <a:p>
            <a:pPr marL="0" indent="0">
              <a:buNone/>
            </a:pPr>
            <a:r>
              <a:rPr lang="en-AU" b="1" dirty="0" smtClean="0"/>
              <a:t>Html</a:t>
            </a:r>
          </a:p>
          <a:p>
            <a:pPr marL="0" indent="0">
              <a:buNone/>
            </a:pPr>
            <a:r>
              <a:rPr lang="en-AU" dirty="0"/>
              <a:t>&lt;div data-bind="</a:t>
            </a:r>
            <a:r>
              <a:rPr lang="en-AU" dirty="0" err="1"/>
              <a:t>yourBindingName</a:t>
            </a:r>
            <a:r>
              <a:rPr lang="en-AU" dirty="0"/>
              <a:t>: </a:t>
            </a:r>
            <a:r>
              <a:rPr lang="en-AU" dirty="0" err="1"/>
              <a:t>someValue</a:t>
            </a:r>
            <a:r>
              <a:rPr lang="en-AU" dirty="0"/>
              <a:t>"&gt; &lt;/div&gt;</a:t>
            </a:r>
          </a:p>
          <a:p>
            <a:pPr marL="0" indent="0">
              <a:buNone/>
            </a:pPr>
            <a:endParaRPr lang="en-AU" dirty="0"/>
          </a:p>
          <a:p>
            <a:endParaRPr lang="en-AU" dirty="0"/>
          </a:p>
        </p:txBody>
      </p:sp>
    </p:spTree>
    <p:extLst>
      <p:ext uri="{BB962C8B-B14F-4D97-AF65-F5344CB8AC3E}">
        <p14:creationId xmlns:p14="http://schemas.microsoft.com/office/powerpoint/2010/main" val="2258128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Wiring up to services (</a:t>
            </a:r>
            <a:r>
              <a:rPr lang="en-AU" dirty="0" err="1" smtClean="0"/>
              <a:t>Jquery</a:t>
            </a:r>
            <a:r>
              <a:rPr lang="en-AU" dirty="0" smtClean="0"/>
              <a:t>)</a:t>
            </a:r>
            <a:endParaRPr lang="en-AU" dirty="0"/>
          </a:p>
        </p:txBody>
      </p:sp>
      <p:sp>
        <p:nvSpPr>
          <p:cNvPr id="3" name="Content Placeholder 2"/>
          <p:cNvSpPr>
            <a:spLocks noGrp="1"/>
          </p:cNvSpPr>
          <p:nvPr>
            <p:ph idx="1"/>
          </p:nvPr>
        </p:nvSpPr>
        <p:spPr/>
        <p:txBody>
          <a:bodyPr>
            <a:normAutofit lnSpcReduction="10000"/>
          </a:bodyPr>
          <a:lstStyle/>
          <a:p>
            <a:pPr marL="0" indent="0">
              <a:buNone/>
            </a:pPr>
            <a:r>
              <a:rPr lang="en-AU" sz="2000" b="1" dirty="0" smtClean="0"/>
              <a:t>Get</a:t>
            </a:r>
          </a:p>
          <a:p>
            <a:pPr marL="0" indent="0">
              <a:buNone/>
            </a:pPr>
            <a:r>
              <a:rPr lang="en-AU" sz="2000" dirty="0" smtClean="0"/>
              <a:t>$.</a:t>
            </a:r>
            <a:r>
              <a:rPr lang="en-AU" sz="2000" dirty="0" err="1"/>
              <a:t>getJSON</a:t>
            </a:r>
            <a:r>
              <a:rPr lang="en-AU" sz="2000" dirty="0"/>
              <a:t>("/some/</a:t>
            </a:r>
            <a:r>
              <a:rPr lang="en-AU" sz="2000" dirty="0" err="1"/>
              <a:t>url</a:t>
            </a:r>
            <a:r>
              <a:rPr lang="en-AU" sz="2000" dirty="0"/>
              <a:t>", function(data) { </a:t>
            </a:r>
          </a:p>
          <a:p>
            <a:pPr marL="0" indent="0">
              <a:buNone/>
            </a:pPr>
            <a:endParaRPr lang="en-AU" sz="2000" dirty="0" smtClean="0"/>
          </a:p>
          <a:p>
            <a:pPr marL="0" indent="0">
              <a:buNone/>
            </a:pPr>
            <a:r>
              <a:rPr lang="en-AU" sz="2000" dirty="0" smtClean="0"/>
              <a:t>})</a:t>
            </a:r>
          </a:p>
          <a:p>
            <a:pPr marL="0" indent="0">
              <a:buNone/>
            </a:pPr>
            <a:endParaRPr lang="en-AU" sz="2000" dirty="0" smtClean="0"/>
          </a:p>
          <a:p>
            <a:pPr marL="0" indent="0">
              <a:buNone/>
            </a:pPr>
            <a:r>
              <a:rPr lang="en-AU" sz="2000" b="1" dirty="0" smtClean="0"/>
              <a:t>Post</a:t>
            </a:r>
            <a:endParaRPr lang="en-AU" sz="2000" b="1" dirty="0"/>
          </a:p>
          <a:p>
            <a:pPr marL="0" indent="0">
              <a:buNone/>
            </a:pPr>
            <a:r>
              <a:rPr lang="en-AU" sz="2000" dirty="0" err="1"/>
              <a:t>var</a:t>
            </a:r>
            <a:r>
              <a:rPr lang="en-AU" sz="2000" dirty="0"/>
              <a:t> data = /* Your data in JSON format - see below */;</a:t>
            </a:r>
          </a:p>
          <a:p>
            <a:pPr marL="0" indent="0">
              <a:buNone/>
            </a:pPr>
            <a:r>
              <a:rPr lang="en-AU" sz="2000" dirty="0"/>
              <a:t>$.post("/some/</a:t>
            </a:r>
            <a:r>
              <a:rPr lang="en-AU" sz="2000" dirty="0" err="1"/>
              <a:t>url</a:t>
            </a:r>
            <a:r>
              <a:rPr lang="en-AU" sz="2000" dirty="0"/>
              <a:t>", data, function(</a:t>
            </a:r>
            <a:r>
              <a:rPr lang="en-AU" sz="2000" dirty="0" err="1"/>
              <a:t>returnedData</a:t>
            </a:r>
            <a:r>
              <a:rPr lang="en-AU" sz="2000" dirty="0"/>
              <a:t>) {</a:t>
            </a:r>
          </a:p>
          <a:p>
            <a:pPr marL="0" indent="0">
              <a:buNone/>
            </a:pPr>
            <a:r>
              <a:rPr lang="en-AU" sz="2000" dirty="0"/>
              <a:t>    // This </a:t>
            </a:r>
            <a:r>
              <a:rPr lang="en-AU" sz="2000" dirty="0" err="1"/>
              <a:t>callback</a:t>
            </a:r>
            <a:r>
              <a:rPr lang="en-AU" sz="2000" dirty="0"/>
              <a:t> is executed if the post was successful     </a:t>
            </a:r>
          </a:p>
          <a:p>
            <a:pPr marL="0" indent="0">
              <a:buNone/>
            </a:pPr>
            <a:r>
              <a:rPr lang="en-AU" sz="2000" dirty="0" smtClean="0"/>
              <a:t>})</a:t>
            </a:r>
          </a:p>
          <a:p>
            <a:pPr marL="0" indent="0">
              <a:buNone/>
            </a:pPr>
            <a:endParaRPr lang="en-AU" sz="2000" dirty="0"/>
          </a:p>
          <a:p>
            <a:pPr marL="0" indent="0">
              <a:buNone/>
            </a:pPr>
            <a:r>
              <a:rPr lang="en-AU" sz="2000" b="1" dirty="0" smtClean="0"/>
              <a:t>Converting</a:t>
            </a:r>
          </a:p>
          <a:p>
            <a:pPr marL="0" indent="0">
              <a:buNone/>
            </a:pPr>
            <a:r>
              <a:rPr lang="en-AU" sz="2000" dirty="0" err="1"/>
              <a:t>var</a:t>
            </a:r>
            <a:r>
              <a:rPr lang="en-AU" sz="2000" dirty="0"/>
              <a:t> </a:t>
            </a:r>
            <a:r>
              <a:rPr lang="en-AU" sz="2000" dirty="0" err="1"/>
              <a:t>jsonData</a:t>
            </a:r>
            <a:r>
              <a:rPr lang="en-AU" sz="2000" dirty="0"/>
              <a:t> = </a:t>
            </a:r>
            <a:r>
              <a:rPr lang="en-AU" sz="2000" dirty="0" err="1"/>
              <a:t>ko.toJSON</a:t>
            </a:r>
            <a:r>
              <a:rPr lang="en-AU" sz="2000" dirty="0"/>
              <a:t>(</a:t>
            </a:r>
            <a:r>
              <a:rPr lang="en-AU" sz="2000" dirty="0" err="1"/>
              <a:t>viewModel</a:t>
            </a:r>
            <a:r>
              <a:rPr lang="en-AU" sz="2000" dirty="0"/>
              <a:t>);</a:t>
            </a:r>
          </a:p>
          <a:p>
            <a:pPr marL="0" indent="0">
              <a:buNone/>
            </a:pPr>
            <a:endParaRPr lang="en-AU" sz="2000" dirty="0"/>
          </a:p>
          <a:p>
            <a:endParaRPr lang="en-AU" dirty="0"/>
          </a:p>
        </p:txBody>
      </p:sp>
    </p:spTree>
    <p:extLst>
      <p:ext uri="{BB962C8B-B14F-4D97-AF65-F5344CB8AC3E}">
        <p14:creationId xmlns:p14="http://schemas.microsoft.com/office/powerpoint/2010/main" val="716712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More documentation</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There is extensive documentation on the main site</a:t>
            </a:r>
          </a:p>
          <a:p>
            <a:pPr lvl="1"/>
            <a:r>
              <a:rPr lang="en-AU" dirty="0" smtClean="0"/>
              <a:t>Interactive tutorials</a:t>
            </a:r>
          </a:p>
          <a:p>
            <a:pPr lvl="1"/>
            <a:r>
              <a:rPr lang="en-AU" dirty="0" smtClean="0"/>
              <a:t>Live examples</a:t>
            </a:r>
          </a:p>
          <a:p>
            <a:pPr lvl="1"/>
            <a:r>
              <a:rPr lang="en-AU" dirty="0" smtClean="0"/>
              <a:t>Forum</a:t>
            </a:r>
          </a:p>
          <a:p>
            <a:pPr lvl="1"/>
            <a:r>
              <a:rPr lang="en-AU" dirty="0" smtClean="0"/>
              <a:t>Easy to integrate with JSON based services</a:t>
            </a:r>
          </a:p>
          <a:p>
            <a:pPr marL="457200" lvl="1" indent="0">
              <a:buNone/>
            </a:pPr>
            <a:endParaRPr lang="en-AU" dirty="0" smtClean="0"/>
          </a:p>
          <a:p>
            <a:pPr marL="457200" lvl="1" indent="0">
              <a:buNone/>
            </a:pPr>
            <a:r>
              <a:rPr lang="en-AU" dirty="0" smtClean="0"/>
              <a:t>As the popularity of knockout has increased, many o the </a:t>
            </a:r>
            <a:r>
              <a:rPr lang="en-AU" dirty="0" err="1" smtClean="0"/>
              <a:t>javascript</a:t>
            </a:r>
            <a:r>
              <a:rPr lang="en-AU" dirty="0" smtClean="0"/>
              <a:t> UI frameworks have added knockout extensions.</a:t>
            </a:r>
            <a:endParaRPr lang="en-AU" dirty="0"/>
          </a:p>
        </p:txBody>
      </p:sp>
    </p:spTree>
    <p:extLst>
      <p:ext uri="{BB962C8B-B14F-4D97-AF65-F5344CB8AC3E}">
        <p14:creationId xmlns:p14="http://schemas.microsoft.com/office/powerpoint/2010/main" val="1638688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Added in Version 3.0</a:t>
            </a:r>
            <a:endParaRPr lang="en-AU" dirty="0"/>
          </a:p>
        </p:txBody>
      </p:sp>
      <p:sp>
        <p:nvSpPr>
          <p:cNvPr id="3" name="Content Placeholder 2"/>
          <p:cNvSpPr>
            <a:spLocks noGrp="1"/>
          </p:cNvSpPr>
          <p:nvPr>
            <p:ph idx="1"/>
          </p:nvPr>
        </p:nvSpPr>
        <p:spPr/>
        <p:txBody>
          <a:bodyPr/>
          <a:lstStyle/>
          <a:p>
            <a:r>
              <a:rPr lang="en-AU" dirty="0" smtClean="0"/>
              <a:t>Clearer error reporting</a:t>
            </a:r>
          </a:p>
          <a:p>
            <a:r>
              <a:rPr lang="en-AU" dirty="0" smtClean="0"/>
              <a:t>Custom binding, now extensible</a:t>
            </a:r>
          </a:p>
          <a:p>
            <a:r>
              <a:rPr lang="en-AU" dirty="0" smtClean="0"/>
              <a:t>Bindings now independent and only refresh when needed</a:t>
            </a:r>
          </a:p>
          <a:p>
            <a:r>
              <a:rPr lang="en-AU" dirty="0" smtClean="0"/>
              <a:t>Computed variables now only notify when they are changed</a:t>
            </a:r>
          </a:p>
          <a:p>
            <a:r>
              <a:rPr lang="en-AU" dirty="0" smtClean="0"/>
              <a:t>Performance and bug fixes</a:t>
            </a:r>
          </a:p>
          <a:p>
            <a:endParaRPr lang="en-AU" dirty="0"/>
          </a:p>
        </p:txBody>
      </p:sp>
    </p:spTree>
    <p:extLst>
      <p:ext uri="{BB962C8B-B14F-4D97-AF65-F5344CB8AC3E}">
        <p14:creationId xmlns:p14="http://schemas.microsoft.com/office/powerpoint/2010/main" val="3779648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Integration – Other Frameworks</a:t>
            </a:r>
            <a:endParaRPr lang="en-AU" dirty="0"/>
          </a:p>
        </p:txBody>
      </p:sp>
      <p:sp>
        <p:nvSpPr>
          <p:cNvPr id="3" name="Content Placeholder 2"/>
          <p:cNvSpPr>
            <a:spLocks noGrp="1"/>
          </p:cNvSpPr>
          <p:nvPr>
            <p:ph idx="1"/>
          </p:nvPr>
        </p:nvSpPr>
        <p:spPr/>
        <p:txBody>
          <a:bodyPr>
            <a:normAutofit fontScale="92500"/>
          </a:bodyPr>
          <a:lstStyle/>
          <a:p>
            <a:r>
              <a:rPr lang="en-AU" dirty="0" smtClean="0"/>
              <a:t>Kendo UI (</a:t>
            </a:r>
            <a:r>
              <a:rPr lang="en-AU" dirty="0" err="1" smtClean="0"/>
              <a:t>Telerik</a:t>
            </a:r>
            <a:r>
              <a:rPr lang="en-AU" dirty="0" smtClean="0"/>
              <a:t>)</a:t>
            </a:r>
          </a:p>
          <a:p>
            <a:pPr lvl="1"/>
            <a:r>
              <a:rPr lang="en-AU" dirty="0">
                <a:hlinkClick r:id="rId2"/>
              </a:rPr>
              <a:t>http://rniemeyer.github.io/knockout-kendo</a:t>
            </a:r>
            <a:r>
              <a:rPr lang="en-AU" dirty="0" smtClean="0">
                <a:hlinkClick r:id="rId2"/>
              </a:rPr>
              <a:t>/</a:t>
            </a:r>
            <a:endParaRPr lang="en-AU" dirty="0"/>
          </a:p>
          <a:p>
            <a:r>
              <a:rPr lang="en-AU" dirty="0" smtClean="0"/>
              <a:t>JQuery UI</a:t>
            </a:r>
          </a:p>
          <a:p>
            <a:pPr lvl="1"/>
            <a:r>
              <a:rPr lang="en-AU" dirty="0">
                <a:hlinkClick r:id="rId3"/>
              </a:rPr>
              <a:t>http://</a:t>
            </a:r>
            <a:r>
              <a:rPr lang="en-AU" dirty="0" smtClean="0">
                <a:hlinkClick r:id="rId3"/>
              </a:rPr>
              <a:t>gvas.github.io/knockout-jqueryui/index.html</a:t>
            </a:r>
            <a:endParaRPr lang="en-AU" dirty="0" smtClean="0"/>
          </a:p>
          <a:p>
            <a:r>
              <a:rPr lang="en-AU" dirty="0" err="1" smtClean="0"/>
              <a:t>jqWidgets</a:t>
            </a:r>
            <a:endParaRPr lang="en-AU" dirty="0" smtClean="0"/>
          </a:p>
          <a:p>
            <a:pPr lvl="1"/>
            <a:r>
              <a:rPr lang="en-AU" dirty="0">
                <a:hlinkClick r:id="rId4"/>
              </a:rPr>
              <a:t>http://www.jqwidgets.com</a:t>
            </a:r>
            <a:r>
              <a:rPr lang="en-AU" dirty="0" smtClean="0">
                <a:hlinkClick r:id="rId4"/>
              </a:rPr>
              <a:t>/</a:t>
            </a:r>
            <a:endParaRPr lang="en-AU" dirty="0" smtClean="0"/>
          </a:p>
          <a:p>
            <a:r>
              <a:rPr lang="en-AU" dirty="0" err="1" smtClean="0"/>
              <a:t>Wijmo</a:t>
            </a:r>
            <a:r>
              <a:rPr lang="en-AU" dirty="0" smtClean="0"/>
              <a:t> (Component One)</a:t>
            </a:r>
          </a:p>
          <a:p>
            <a:pPr lvl="1"/>
            <a:r>
              <a:rPr lang="en-AU" dirty="0">
                <a:hlinkClick r:id="rId5"/>
              </a:rPr>
              <a:t>http://wijmo.com/demo/explore/?</a:t>
            </a:r>
            <a:r>
              <a:rPr lang="en-AU" dirty="0" smtClean="0">
                <a:hlinkClick r:id="rId5"/>
              </a:rPr>
              <a:t>widget=Knockout&amp;sample=Overview</a:t>
            </a:r>
            <a:endParaRPr lang="en-AU" dirty="0" smtClean="0"/>
          </a:p>
          <a:p>
            <a:pPr marL="457200" lvl="1" indent="0">
              <a:buNone/>
            </a:pPr>
            <a:endParaRPr lang="en-AU" dirty="0" smtClean="0"/>
          </a:p>
          <a:p>
            <a:endParaRPr lang="en-AU" dirty="0"/>
          </a:p>
        </p:txBody>
      </p:sp>
    </p:spTree>
    <p:extLst>
      <p:ext uri="{BB962C8B-B14F-4D97-AF65-F5344CB8AC3E}">
        <p14:creationId xmlns:p14="http://schemas.microsoft.com/office/powerpoint/2010/main" val="2313606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jQuery UI Examples</a:t>
            </a:r>
            <a:endParaRPr lang="en-AU" dirty="0"/>
          </a:p>
        </p:txBody>
      </p:sp>
      <p:sp>
        <p:nvSpPr>
          <p:cNvPr id="3" name="Content Placeholder 2"/>
          <p:cNvSpPr>
            <a:spLocks noGrp="1"/>
          </p:cNvSpPr>
          <p:nvPr>
            <p:ph idx="1"/>
          </p:nvPr>
        </p:nvSpPr>
        <p:spPr/>
        <p:txBody>
          <a:bodyPr>
            <a:normAutofit/>
          </a:bodyPr>
          <a:lstStyle/>
          <a:p>
            <a:pPr marL="0" indent="0">
              <a:buNone/>
            </a:pPr>
            <a:r>
              <a:rPr lang="en-AU" sz="2800" dirty="0">
                <a:hlinkClick r:id="rId2"/>
              </a:rPr>
              <a:t>http://gvas.github.io/knockout-jqueryui/index.html</a:t>
            </a:r>
            <a:endParaRPr lang="en-AU" sz="2800" dirty="0"/>
          </a:p>
          <a:p>
            <a:pPr marL="0" indent="0">
              <a:buNone/>
            </a:pPr>
            <a:endParaRPr lang="en-AU" dirty="0" smtClean="0"/>
          </a:p>
          <a:p>
            <a:r>
              <a:rPr lang="en-AU" dirty="0" smtClean="0"/>
              <a:t>Accordion</a:t>
            </a:r>
          </a:p>
          <a:p>
            <a:r>
              <a:rPr lang="en-AU" dirty="0" smtClean="0"/>
              <a:t>AutoComplete</a:t>
            </a:r>
          </a:p>
          <a:p>
            <a:r>
              <a:rPr lang="en-AU" dirty="0" smtClean="0"/>
              <a:t>Button</a:t>
            </a:r>
          </a:p>
          <a:p>
            <a:r>
              <a:rPr lang="en-AU" dirty="0" smtClean="0"/>
              <a:t>Dialog</a:t>
            </a:r>
          </a:p>
          <a:p>
            <a:r>
              <a:rPr lang="en-AU" dirty="0" smtClean="0"/>
              <a:t>Menu</a:t>
            </a:r>
            <a:endParaRPr lang="en-AU" dirty="0"/>
          </a:p>
        </p:txBody>
      </p:sp>
    </p:spTree>
    <p:extLst>
      <p:ext uri="{BB962C8B-B14F-4D97-AF65-F5344CB8AC3E}">
        <p14:creationId xmlns:p14="http://schemas.microsoft.com/office/powerpoint/2010/main" val="198289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Why do I like it?</a:t>
            </a:r>
            <a:br>
              <a:rPr lang="en-AU" dirty="0" smtClean="0"/>
            </a:br>
            <a:endParaRPr lang="en-AU" dirty="0"/>
          </a:p>
        </p:txBody>
      </p:sp>
      <p:sp>
        <p:nvSpPr>
          <p:cNvPr id="3" name="Content Placeholder 2"/>
          <p:cNvSpPr>
            <a:spLocks noGrp="1"/>
          </p:cNvSpPr>
          <p:nvPr>
            <p:ph idx="1"/>
          </p:nvPr>
        </p:nvSpPr>
        <p:spPr/>
        <p:txBody>
          <a:bodyPr/>
          <a:lstStyle/>
          <a:p>
            <a:r>
              <a:rPr lang="en-AU" dirty="0" smtClean="0"/>
              <a:t>Once you get the hang of it, it is quite easy and nice to use and </a:t>
            </a:r>
            <a:r>
              <a:rPr lang="en-AU" dirty="0" err="1" smtClean="0"/>
              <a:t>debuggable</a:t>
            </a:r>
            <a:endParaRPr lang="en-AU" dirty="0" smtClean="0"/>
          </a:p>
          <a:p>
            <a:r>
              <a:rPr lang="en-AU" dirty="0" smtClean="0"/>
              <a:t>Can develop “single page” websites that are fast and responsive</a:t>
            </a:r>
          </a:p>
          <a:p>
            <a:r>
              <a:rPr lang="en-AU" dirty="0" smtClean="0"/>
              <a:t>Very lean, much less “post back bloat” than MVC</a:t>
            </a:r>
          </a:p>
          <a:p>
            <a:r>
              <a:rPr lang="en-AU" dirty="0" smtClean="0"/>
              <a:t>Can have  html/</a:t>
            </a:r>
            <a:r>
              <a:rPr lang="en-AU" dirty="0" err="1" smtClean="0"/>
              <a:t>javascript</a:t>
            </a:r>
            <a:r>
              <a:rPr lang="en-AU" dirty="0" smtClean="0"/>
              <a:t> separate, easier to style with </a:t>
            </a:r>
            <a:r>
              <a:rPr lang="en-AU" dirty="0" err="1" smtClean="0"/>
              <a:t>css</a:t>
            </a:r>
            <a:endParaRPr lang="en-AU" dirty="0"/>
          </a:p>
        </p:txBody>
      </p:sp>
    </p:spTree>
    <p:extLst>
      <p:ext uri="{BB962C8B-B14F-4D97-AF65-F5344CB8AC3E}">
        <p14:creationId xmlns:p14="http://schemas.microsoft.com/office/powerpoint/2010/main" val="4129115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 full website based on Knockout JS</a:t>
            </a:r>
            <a:endParaRPr lang="en-AU" dirty="0"/>
          </a:p>
        </p:txBody>
      </p:sp>
      <p:sp>
        <p:nvSpPr>
          <p:cNvPr id="3" name="Content Placeholder 2"/>
          <p:cNvSpPr>
            <a:spLocks noGrp="1"/>
          </p:cNvSpPr>
          <p:nvPr>
            <p:ph idx="1"/>
          </p:nvPr>
        </p:nvSpPr>
        <p:spPr/>
        <p:txBody>
          <a:bodyPr/>
          <a:lstStyle/>
          <a:p>
            <a:pPr marL="0" indent="0">
              <a:buNone/>
            </a:pPr>
            <a:r>
              <a:rPr lang="en-AU" sz="2800" dirty="0">
                <a:hlinkClick r:id="rId2"/>
              </a:rPr>
              <a:t>https://</a:t>
            </a:r>
            <a:r>
              <a:rPr lang="en-AU" sz="2800" dirty="0" smtClean="0">
                <a:hlinkClick r:id="rId2"/>
              </a:rPr>
              <a:t>www.petermessenger.com/Exercises.aspx</a:t>
            </a:r>
            <a:endParaRPr lang="en-AU" sz="2800" dirty="0" smtClean="0"/>
          </a:p>
          <a:p>
            <a:endParaRPr lang="en-AU" dirty="0"/>
          </a:p>
          <a:p>
            <a:endParaRPr lang="en-AU" dirty="0"/>
          </a:p>
        </p:txBody>
      </p:sp>
    </p:spTree>
    <p:extLst>
      <p:ext uri="{BB962C8B-B14F-4D97-AF65-F5344CB8AC3E}">
        <p14:creationId xmlns:p14="http://schemas.microsoft.com/office/powerpoint/2010/main" val="283206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Knockout JS?</a:t>
            </a:r>
            <a:endParaRPr lang="en-AU" dirty="0"/>
          </a:p>
        </p:txBody>
      </p:sp>
      <p:sp>
        <p:nvSpPr>
          <p:cNvPr id="3" name="Content Placeholder 2"/>
          <p:cNvSpPr>
            <a:spLocks noGrp="1"/>
          </p:cNvSpPr>
          <p:nvPr>
            <p:ph idx="1"/>
          </p:nvPr>
        </p:nvSpPr>
        <p:spPr/>
        <p:txBody>
          <a:bodyPr>
            <a:normAutofit/>
          </a:bodyPr>
          <a:lstStyle/>
          <a:p>
            <a:r>
              <a:rPr lang="en-AU" dirty="0"/>
              <a:t>Knockout is a JavaScript library that helps you to create rich, responsive display and editor user interfaces with a clean underlying data model. Any time you have sections of UI that update dynamically (e.g., changing depending on the user’s actions or when an external data source changes), KO can help you implement it more simply and </a:t>
            </a:r>
            <a:r>
              <a:rPr lang="en-AU" dirty="0" err="1"/>
              <a:t>maintainably</a:t>
            </a:r>
            <a:r>
              <a:rPr lang="en-AU" dirty="0"/>
              <a:t>.</a:t>
            </a:r>
            <a:endParaRPr lang="en-AU" dirty="0" smtClean="0"/>
          </a:p>
        </p:txBody>
      </p:sp>
    </p:spTree>
    <p:extLst>
      <p:ext uri="{BB962C8B-B14F-4D97-AF65-F5344CB8AC3E}">
        <p14:creationId xmlns:p14="http://schemas.microsoft.com/office/powerpoint/2010/main" val="2105702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Important Links?</a:t>
            </a:r>
            <a:endParaRPr lang="en-AU" dirty="0"/>
          </a:p>
        </p:txBody>
      </p:sp>
      <p:sp>
        <p:nvSpPr>
          <p:cNvPr id="3" name="Content Placeholder 2"/>
          <p:cNvSpPr>
            <a:spLocks noGrp="1"/>
          </p:cNvSpPr>
          <p:nvPr>
            <p:ph idx="1"/>
          </p:nvPr>
        </p:nvSpPr>
        <p:spPr/>
        <p:txBody>
          <a:bodyPr/>
          <a:lstStyle/>
          <a:p>
            <a:r>
              <a:rPr lang="en-AU" dirty="0" smtClean="0"/>
              <a:t>Presentation slides on my website and blog</a:t>
            </a:r>
          </a:p>
          <a:p>
            <a:pPr lvl="1"/>
            <a:r>
              <a:rPr lang="en-AU" dirty="0" smtClean="0">
                <a:hlinkClick r:id="rId2"/>
              </a:rPr>
              <a:t>http://www.petermessenger.com</a:t>
            </a:r>
            <a:endParaRPr lang="en-AU" dirty="0" smtClean="0"/>
          </a:p>
          <a:p>
            <a:pPr marL="457200" lvl="1" indent="0">
              <a:buNone/>
            </a:pPr>
            <a:endParaRPr lang="en-AU" dirty="0" smtClean="0">
              <a:hlinkClick r:id="rId3"/>
            </a:endParaRPr>
          </a:p>
          <a:p>
            <a:pPr lvl="1"/>
            <a:r>
              <a:rPr lang="en-AU" dirty="0" smtClean="0">
                <a:hlinkClick r:id="rId3"/>
              </a:rPr>
              <a:t>Main Site: </a:t>
            </a:r>
          </a:p>
          <a:p>
            <a:pPr lvl="2"/>
            <a:r>
              <a:rPr lang="en-AU" dirty="0" smtClean="0">
                <a:hlinkClick r:id="rId3"/>
              </a:rPr>
              <a:t>http</a:t>
            </a:r>
            <a:r>
              <a:rPr lang="en-AU" dirty="0">
                <a:hlinkClick r:id="rId3"/>
              </a:rPr>
              <a:t>://knockoutjs.com</a:t>
            </a:r>
            <a:r>
              <a:rPr lang="en-AU" dirty="0" smtClean="0">
                <a:hlinkClick r:id="rId3"/>
              </a:rPr>
              <a:t>/</a:t>
            </a:r>
            <a:endParaRPr lang="en-AU" dirty="0" smtClean="0"/>
          </a:p>
          <a:p>
            <a:pPr lvl="1"/>
            <a:r>
              <a:rPr lang="en-AU" dirty="0" smtClean="0"/>
              <a:t>Good Reference Site: </a:t>
            </a:r>
          </a:p>
          <a:p>
            <a:pPr lvl="2"/>
            <a:r>
              <a:rPr lang="en-AU" dirty="0" smtClean="0"/>
              <a:t>http</a:t>
            </a:r>
            <a:r>
              <a:rPr lang="en-AU" dirty="0"/>
              <a:t>://www.knockmeout.net/</a:t>
            </a:r>
          </a:p>
        </p:txBody>
      </p:sp>
    </p:spTree>
    <p:extLst>
      <p:ext uri="{BB962C8B-B14F-4D97-AF65-F5344CB8AC3E}">
        <p14:creationId xmlns:p14="http://schemas.microsoft.com/office/powerpoint/2010/main" val="1348474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Knockout JS - Site</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Developed originally by  Steve Sanderson</a:t>
            </a:r>
          </a:p>
          <a:p>
            <a:pPr lvl="1"/>
            <a:r>
              <a:rPr lang="en-AU" dirty="0">
                <a:hlinkClick r:id="rId2"/>
              </a:rPr>
              <a:t>http://blog.stevensanderson.com/about</a:t>
            </a:r>
            <a:r>
              <a:rPr lang="en-AU" dirty="0" smtClean="0">
                <a:hlinkClick r:id="rId2"/>
              </a:rPr>
              <a:t>/</a:t>
            </a:r>
            <a:endParaRPr lang="en-AU" dirty="0" smtClean="0"/>
          </a:p>
          <a:p>
            <a:pPr lvl="1"/>
            <a:r>
              <a:rPr lang="en-AU" dirty="0" smtClean="0"/>
              <a:t>Microsoft employee, working in England</a:t>
            </a:r>
          </a:p>
          <a:p>
            <a:r>
              <a:rPr lang="en-AU" dirty="0" smtClean="0"/>
              <a:t>Open Source Framework</a:t>
            </a:r>
          </a:p>
          <a:p>
            <a:r>
              <a:rPr lang="en-AU" dirty="0" smtClean="0"/>
              <a:t>Available on </a:t>
            </a:r>
            <a:r>
              <a:rPr lang="en-AU" dirty="0" err="1" smtClean="0"/>
              <a:t>Github</a:t>
            </a:r>
            <a:r>
              <a:rPr lang="en-AU" dirty="0" smtClean="0"/>
              <a:t>, </a:t>
            </a:r>
            <a:r>
              <a:rPr lang="en-AU" dirty="0" err="1" smtClean="0"/>
              <a:t>Nuget</a:t>
            </a:r>
            <a:endParaRPr lang="en-AU" dirty="0" smtClean="0"/>
          </a:p>
          <a:p>
            <a:r>
              <a:rPr lang="en-AU" dirty="0" smtClean="0"/>
              <a:t>In active development, currently version 3.0</a:t>
            </a:r>
          </a:p>
          <a:p>
            <a:pPr lvl="1"/>
            <a:endParaRPr lang="en-AU" dirty="0"/>
          </a:p>
          <a:p>
            <a:r>
              <a:rPr lang="en-AU" dirty="0" smtClean="0"/>
              <a:t>More Information on</a:t>
            </a:r>
          </a:p>
          <a:p>
            <a:pPr lvl="1"/>
            <a:r>
              <a:rPr lang="en-AU" dirty="0"/>
              <a:t>http://knockoutjs.com/</a:t>
            </a:r>
          </a:p>
        </p:txBody>
      </p:sp>
    </p:spTree>
    <p:extLst>
      <p:ext uri="{BB962C8B-B14F-4D97-AF65-F5344CB8AC3E}">
        <p14:creationId xmlns:p14="http://schemas.microsoft.com/office/powerpoint/2010/main" val="345388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Simple Example</a:t>
            </a:r>
            <a:endParaRPr lang="en-AU" dirty="0"/>
          </a:p>
        </p:txBody>
      </p:sp>
      <p:sp>
        <p:nvSpPr>
          <p:cNvPr id="3" name="Content Placeholder 2"/>
          <p:cNvSpPr>
            <a:spLocks noGrp="1"/>
          </p:cNvSpPr>
          <p:nvPr>
            <p:ph idx="1"/>
          </p:nvPr>
        </p:nvSpPr>
        <p:spPr/>
        <p:txBody>
          <a:bodyPr>
            <a:noAutofit/>
          </a:bodyPr>
          <a:lstStyle/>
          <a:p>
            <a:pPr marL="0" indent="0">
              <a:buNone/>
            </a:pPr>
            <a:r>
              <a:rPr lang="en-AU" sz="2000" b="1" dirty="0" err="1" smtClean="0"/>
              <a:t>Javascript</a:t>
            </a:r>
            <a:r>
              <a:rPr lang="en-AU" sz="2000" b="1" dirty="0" smtClean="0"/>
              <a:t>:</a:t>
            </a:r>
          </a:p>
          <a:p>
            <a:pPr marL="0" indent="0">
              <a:buNone/>
            </a:pPr>
            <a:r>
              <a:rPr lang="en-AU" sz="2000" dirty="0" err="1" smtClean="0"/>
              <a:t>var</a:t>
            </a:r>
            <a:r>
              <a:rPr lang="en-AU" sz="2000" dirty="0" smtClean="0"/>
              <a:t> </a:t>
            </a:r>
            <a:r>
              <a:rPr lang="en-AU" sz="2000" dirty="0" err="1"/>
              <a:t>myViewModel</a:t>
            </a:r>
            <a:r>
              <a:rPr lang="en-AU" sz="2000" dirty="0"/>
              <a:t> = </a:t>
            </a:r>
            <a:r>
              <a:rPr lang="en-AU" sz="2000" dirty="0" smtClean="0"/>
              <a:t>{</a:t>
            </a:r>
            <a:r>
              <a:rPr lang="en-AU" sz="2000" dirty="0" err="1" smtClean="0"/>
              <a:t>firstName</a:t>
            </a:r>
            <a:r>
              <a:rPr lang="en-AU" sz="2000" dirty="0"/>
              <a:t>: </a:t>
            </a:r>
            <a:r>
              <a:rPr lang="en-AU" sz="2000" dirty="0" smtClean="0"/>
              <a:t>‘Peter', </a:t>
            </a:r>
            <a:r>
              <a:rPr lang="en-AU" sz="2000" dirty="0" err="1" smtClean="0"/>
              <a:t>lastName</a:t>
            </a:r>
            <a:r>
              <a:rPr lang="en-AU" sz="2000" dirty="0" smtClean="0"/>
              <a:t>: ‘Messenger’};</a:t>
            </a:r>
          </a:p>
          <a:p>
            <a:pPr marL="0" indent="0">
              <a:buNone/>
            </a:pPr>
            <a:endParaRPr lang="en-AU" sz="2000" dirty="0" smtClean="0"/>
          </a:p>
          <a:p>
            <a:pPr marL="0" indent="0">
              <a:buNone/>
            </a:pPr>
            <a:r>
              <a:rPr lang="en-AU" sz="2000" b="1" dirty="0" smtClean="0"/>
              <a:t>Html : </a:t>
            </a:r>
          </a:p>
          <a:p>
            <a:pPr marL="0" indent="0">
              <a:buNone/>
            </a:pPr>
            <a:r>
              <a:rPr lang="en-AU" sz="2000" dirty="0"/>
              <a:t>The name is &lt;span data-bind="text: </a:t>
            </a:r>
            <a:r>
              <a:rPr lang="en-AU" sz="2000" dirty="0" err="1" smtClean="0"/>
              <a:t>firstName</a:t>
            </a:r>
            <a:r>
              <a:rPr lang="en-AU" sz="2000" dirty="0"/>
              <a:t>"&gt;&lt;/span</a:t>
            </a:r>
            <a:r>
              <a:rPr lang="en-AU" sz="2000" dirty="0" smtClean="0"/>
              <a:t>&gt;</a:t>
            </a:r>
          </a:p>
          <a:p>
            <a:pPr marL="0" indent="0">
              <a:buNone/>
            </a:pPr>
            <a:endParaRPr lang="en-AU" sz="2000" dirty="0"/>
          </a:p>
          <a:p>
            <a:pPr marL="0" indent="0">
              <a:buNone/>
            </a:pPr>
            <a:r>
              <a:rPr lang="en-AU" sz="2000" b="1" dirty="0" err="1" smtClean="0"/>
              <a:t>Javascript</a:t>
            </a:r>
            <a:r>
              <a:rPr lang="en-AU" sz="2000" b="1" dirty="0" smtClean="0"/>
              <a:t> :</a:t>
            </a:r>
          </a:p>
          <a:p>
            <a:pPr marL="0" indent="0">
              <a:buNone/>
            </a:pPr>
            <a:r>
              <a:rPr lang="en-AU" sz="2000" dirty="0" err="1"/>
              <a:t>ko.applyBindings</a:t>
            </a:r>
            <a:r>
              <a:rPr lang="en-AU" sz="2000" dirty="0"/>
              <a:t>(</a:t>
            </a:r>
            <a:r>
              <a:rPr lang="en-AU" sz="2000" dirty="0" err="1"/>
              <a:t>myViewModel</a:t>
            </a:r>
            <a:r>
              <a:rPr lang="en-AU" sz="2000" dirty="0" smtClean="0"/>
              <a:t>);</a:t>
            </a:r>
            <a:endParaRPr lang="en-AU" sz="2000" dirty="0"/>
          </a:p>
          <a:p>
            <a:pPr marL="0" indent="0">
              <a:buNone/>
            </a:pPr>
            <a:endParaRPr lang="en-AU" sz="2000" dirty="0"/>
          </a:p>
          <a:p>
            <a:pPr marL="0" indent="0">
              <a:buNone/>
            </a:pPr>
            <a:r>
              <a:rPr lang="en-AU" sz="2000" b="1" dirty="0" smtClean="0"/>
              <a:t>Result:</a:t>
            </a:r>
          </a:p>
          <a:p>
            <a:pPr marL="0" indent="0">
              <a:buNone/>
            </a:pPr>
            <a:r>
              <a:rPr lang="en-AU" sz="2000" dirty="0"/>
              <a:t>The name is &lt;</a:t>
            </a:r>
            <a:r>
              <a:rPr lang="en-AU" sz="2000" dirty="0" smtClean="0"/>
              <a:t>span&gt;Peter&lt;/</a:t>
            </a:r>
            <a:r>
              <a:rPr lang="en-AU" sz="2000" dirty="0"/>
              <a:t>span&gt;</a:t>
            </a:r>
          </a:p>
        </p:txBody>
      </p:sp>
    </p:spTree>
    <p:extLst>
      <p:ext uri="{BB962C8B-B14F-4D97-AF65-F5344CB8AC3E}">
        <p14:creationId xmlns:p14="http://schemas.microsoft.com/office/powerpoint/2010/main" val="711433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Why is this important?</a:t>
            </a:r>
            <a:endParaRPr lang="en-AU" dirty="0"/>
          </a:p>
        </p:txBody>
      </p:sp>
      <p:sp>
        <p:nvSpPr>
          <p:cNvPr id="3" name="Content Placeholder 2"/>
          <p:cNvSpPr>
            <a:spLocks noGrp="1"/>
          </p:cNvSpPr>
          <p:nvPr>
            <p:ph idx="1"/>
          </p:nvPr>
        </p:nvSpPr>
        <p:spPr/>
        <p:txBody>
          <a:bodyPr>
            <a:normAutofit lnSpcReduction="10000"/>
          </a:bodyPr>
          <a:lstStyle/>
          <a:p>
            <a:endParaRPr lang="en-AU" dirty="0" smtClean="0"/>
          </a:p>
          <a:p>
            <a:r>
              <a:rPr lang="en-AU" dirty="0" smtClean="0"/>
              <a:t>Based on the MVVM design pattern</a:t>
            </a:r>
          </a:p>
          <a:p>
            <a:pPr lvl="1"/>
            <a:r>
              <a:rPr lang="en-AU" dirty="0" smtClean="0"/>
              <a:t>MVVM stands for Model, View, </a:t>
            </a:r>
            <a:r>
              <a:rPr lang="en-AU" dirty="0" err="1" smtClean="0"/>
              <a:t>ViewModel</a:t>
            </a:r>
            <a:endParaRPr lang="en-AU" dirty="0" smtClean="0"/>
          </a:p>
          <a:p>
            <a:pPr lvl="2"/>
            <a:r>
              <a:rPr lang="en-AU" dirty="0"/>
              <a:t>A </a:t>
            </a:r>
            <a:r>
              <a:rPr lang="en-AU" i="1" dirty="0"/>
              <a:t>model</a:t>
            </a:r>
            <a:r>
              <a:rPr lang="en-AU" dirty="0"/>
              <a:t>: your application’s stored data. </a:t>
            </a:r>
            <a:endParaRPr lang="en-AU" dirty="0" smtClean="0"/>
          </a:p>
          <a:p>
            <a:pPr lvl="2"/>
            <a:r>
              <a:rPr lang="en-AU" dirty="0"/>
              <a:t>A </a:t>
            </a:r>
            <a:r>
              <a:rPr lang="en-AU" i="1" dirty="0"/>
              <a:t>view model</a:t>
            </a:r>
            <a:r>
              <a:rPr lang="en-AU" dirty="0"/>
              <a:t>: a pure-code representation of the data and operations on a </a:t>
            </a:r>
            <a:r>
              <a:rPr lang="en-AU" dirty="0" smtClean="0"/>
              <a:t>UI</a:t>
            </a:r>
          </a:p>
          <a:p>
            <a:pPr lvl="2"/>
            <a:r>
              <a:rPr lang="en-AU" dirty="0"/>
              <a:t>A </a:t>
            </a:r>
            <a:r>
              <a:rPr lang="en-AU" i="1" dirty="0"/>
              <a:t>view</a:t>
            </a:r>
            <a:r>
              <a:rPr lang="en-AU" dirty="0"/>
              <a:t>: a visible, interactive UI representing the state of the view model.</a:t>
            </a:r>
            <a:endParaRPr lang="en-AU" dirty="0" smtClean="0"/>
          </a:p>
          <a:p>
            <a:pPr lvl="1"/>
            <a:r>
              <a:rPr lang="en-AU" dirty="0" smtClean="0"/>
              <a:t>Keeps the logic and presentation layer separated</a:t>
            </a:r>
          </a:p>
          <a:p>
            <a:pPr lvl="1"/>
            <a:r>
              <a:rPr lang="en-AU" dirty="0" smtClean="0"/>
              <a:t>Much easier to maintain, less prone to error</a:t>
            </a:r>
          </a:p>
        </p:txBody>
      </p:sp>
    </p:spTree>
    <p:extLst>
      <p:ext uri="{BB962C8B-B14F-4D97-AF65-F5344CB8AC3E}">
        <p14:creationId xmlns:p14="http://schemas.microsoft.com/office/powerpoint/2010/main" val="121437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Extending Example - Observables</a:t>
            </a:r>
            <a:endParaRPr lang="en-AU" dirty="0"/>
          </a:p>
        </p:txBody>
      </p:sp>
      <p:sp>
        <p:nvSpPr>
          <p:cNvPr id="3" name="Content Placeholder 2"/>
          <p:cNvSpPr>
            <a:spLocks noGrp="1"/>
          </p:cNvSpPr>
          <p:nvPr>
            <p:ph idx="1"/>
          </p:nvPr>
        </p:nvSpPr>
        <p:spPr/>
        <p:txBody>
          <a:bodyPr>
            <a:normAutofit/>
          </a:bodyPr>
          <a:lstStyle/>
          <a:p>
            <a:pPr marL="0" indent="0">
              <a:buNone/>
            </a:pPr>
            <a:r>
              <a:rPr lang="en-AU" sz="2000" b="1" dirty="0" err="1" smtClean="0"/>
              <a:t>Javascript</a:t>
            </a:r>
            <a:r>
              <a:rPr lang="en-AU" sz="2000" b="1" dirty="0"/>
              <a:t>:</a:t>
            </a:r>
          </a:p>
          <a:p>
            <a:pPr marL="0" indent="0">
              <a:buNone/>
            </a:pPr>
            <a:r>
              <a:rPr lang="en-AU" sz="2000" dirty="0" err="1" smtClean="0"/>
              <a:t>var</a:t>
            </a:r>
            <a:r>
              <a:rPr lang="en-AU" sz="2000" dirty="0" smtClean="0"/>
              <a:t> </a:t>
            </a:r>
            <a:r>
              <a:rPr lang="en-AU" sz="2000" dirty="0" err="1" smtClean="0"/>
              <a:t>myViewModel</a:t>
            </a:r>
            <a:r>
              <a:rPr lang="en-AU" sz="2000" dirty="0" smtClean="0"/>
              <a:t> = {</a:t>
            </a:r>
            <a:r>
              <a:rPr lang="en-AU" sz="2000" dirty="0" err="1" smtClean="0"/>
              <a:t>firstName</a:t>
            </a:r>
            <a:r>
              <a:rPr lang="en-AU" sz="2000" dirty="0" smtClean="0"/>
              <a:t>: </a:t>
            </a:r>
            <a:r>
              <a:rPr lang="en-AU" sz="2000" dirty="0" err="1" smtClean="0"/>
              <a:t>ko.observable</a:t>
            </a:r>
            <a:r>
              <a:rPr lang="en-AU" sz="2000" dirty="0" smtClean="0"/>
              <a:t>(‘Peter‘), </a:t>
            </a:r>
            <a:r>
              <a:rPr lang="en-AU" sz="2000" dirty="0" err="1" smtClean="0"/>
              <a:t>lastName</a:t>
            </a:r>
            <a:r>
              <a:rPr lang="en-AU" sz="2000" dirty="0" smtClean="0"/>
              <a:t>: </a:t>
            </a:r>
            <a:r>
              <a:rPr lang="en-AU" sz="2000" dirty="0" err="1" smtClean="0"/>
              <a:t>ko.observable</a:t>
            </a:r>
            <a:r>
              <a:rPr lang="en-AU" sz="2000" dirty="0" smtClean="0"/>
              <a:t>(‘Messenger’)};</a:t>
            </a:r>
          </a:p>
          <a:p>
            <a:pPr marL="0" indent="0">
              <a:buNone/>
            </a:pPr>
            <a:r>
              <a:rPr lang="en-AU" sz="2000" b="1" dirty="0" smtClean="0"/>
              <a:t>Result:</a:t>
            </a:r>
          </a:p>
          <a:p>
            <a:pPr marL="0" indent="0">
              <a:buNone/>
            </a:pPr>
            <a:r>
              <a:rPr lang="en-AU" sz="2000" dirty="0" smtClean="0"/>
              <a:t>Exactly the same as before, but….</a:t>
            </a:r>
          </a:p>
          <a:p>
            <a:pPr marL="400050" lvl="1" indent="0">
              <a:buNone/>
            </a:pPr>
            <a:r>
              <a:rPr lang="en-AU" sz="2000" dirty="0" smtClean="0"/>
              <a:t>If </a:t>
            </a:r>
            <a:r>
              <a:rPr lang="en-AU" sz="2000" dirty="0" err="1" smtClean="0"/>
              <a:t>personName</a:t>
            </a:r>
            <a:r>
              <a:rPr lang="en-AU" sz="2000" dirty="0" smtClean="0"/>
              <a:t> changes for any reason, the display will automatically </a:t>
            </a:r>
            <a:r>
              <a:rPr lang="en-AU" sz="2000" dirty="0" smtClean="0"/>
              <a:t>change.</a:t>
            </a:r>
          </a:p>
          <a:p>
            <a:pPr marL="400050" lvl="1" indent="0">
              <a:buNone/>
            </a:pPr>
            <a:endParaRPr lang="en-AU" sz="2000" dirty="0" smtClean="0"/>
          </a:p>
          <a:p>
            <a:pPr marL="0" indent="0">
              <a:buNone/>
            </a:pPr>
            <a:r>
              <a:rPr lang="en-AU" sz="2000" b="1" dirty="0" smtClean="0"/>
              <a:t>Extending</a:t>
            </a:r>
          </a:p>
          <a:p>
            <a:pPr marL="0" indent="0">
              <a:buNone/>
            </a:pPr>
            <a:r>
              <a:rPr lang="en-AU" sz="2000" dirty="0" err="1" smtClean="0"/>
              <a:t>myViewModel.firstName.subscribe</a:t>
            </a:r>
            <a:r>
              <a:rPr lang="en-AU" sz="2000" dirty="0" smtClean="0"/>
              <a:t>(function(</a:t>
            </a:r>
            <a:r>
              <a:rPr lang="en-AU" sz="2000" dirty="0" err="1" smtClean="0"/>
              <a:t>newValue</a:t>
            </a:r>
            <a:r>
              <a:rPr lang="en-AU" sz="2000" dirty="0"/>
              <a:t>) {</a:t>
            </a:r>
          </a:p>
          <a:p>
            <a:pPr marL="0" indent="0">
              <a:buNone/>
            </a:pPr>
            <a:r>
              <a:rPr lang="en-AU" sz="2000" dirty="0"/>
              <a:t>    alert("The person's new name is " + </a:t>
            </a:r>
            <a:r>
              <a:rPr lang="en-AU" sz="2000" dirty="0" err="1"/>
              <a:t>newValue</a:t>
            </a:r>
            <a:r>
              <a:rPr lang="en-AU" sz="2000" dirty="0"/>
              <a:t>);</a:t>
            </a:r>
          </a:p>
          <a:p>
            <a:pPr marL="0" indent="0">
              <a:buNone/>
            </a:pPr>
            <a:r>
              <a:rPr lang="en-AU" sz="2000" dirty="0"/>
              <a:t>});</a:t>
            </a:r>
          </a:p>
          <a:p>
            <a:pPr marL="400050" lvl="1" indent="0">
              <a:buNone/>
            </a:pPr>
            <a:endParaRPr lang="en-AU" sz="2000" dirty="0"/>
          </a:p>
        </p:txBody>
      </p:sp>
    </p:spTree>
    <p:extLst>
      <p:ext uri="{BB962C8B-B14F-4D97-AF65-F5344CB8AC3E}">
        <p14:creationId xmlns:p14="http://schemas.microsoft.com/office/powerpoint/2010/main" val="854780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Extending Example - Computed</a:t>
            </a:r>
            <a:endParaRPr lang="en-AU" dirty="0"/>
          </a:p>
        </p:txBody>
      </p:sp>
      <p:sp>
        <p:nvSpPr>
          <p:cNvPr id="3" name="Content Placeholder 2"/>
          <p:cNvSpPr>
            <a:spLocks noGrp="1"/>
          </p:cNvSpPr>
          <p:nvPr>
            <p:ph idx="1"/>
          </p:nvPr>
        </p:nvSpPr>
        <p:spPr/>
        <p:txBody>
          <a:bodyPr>
            <a:normAutofit lnSpcReduction="10000"/>
          </a:bodyPr>
          <a:lstStyle/>
          <a:p>
            <a:pPr marL="0" indent="0">
              <a:buNone/>
            </a:pPr>
            <a:r>
              <a:rPr lang="en-AU" sz="2000" b="1" dirty="0" err="1" smtClean="0"/>
              <a:t>Javascript</a:t>
            </a:r>
            <a:r>
              <a:rPr lang="en-AU" sz="2000" b="1" dirty="0"/>
              <a:t>:</a:t>
            </a:r>
          </a:p>
          <a:p>
            <a:pPr marL="0" indent="0">
              <a:buNone/>
            </a:pPr>
            <a:r>
              <a:rPr lang="en-AU" sz="2000" dirty="0"/>
              <a:t>function </a:t>
            </a:r>
            <a:r>
              <a:rPr lang="en-AU" sz="2000" dirty="0" smtClean="0"/>
              <a:t>Person(</a:t>
            </a:r>
            <a:r>
              <a:rPr lang="en-AU" sz="2000" dirty="0" err="1" smtClean="0"/>
              <a:t>firstName,lastName</a:t>
            </a:r>
            <a:r>
              <a:rPr lang="en-AU" sz="2000" dirty="0" smtClean="0"/>
              <a:t>) </a:t>
            </a:r>
            <a:r>
              <a:rPr lang="en-AU" sz="2000" dirty="0"/>
              <a:t>{</a:t>
            </a:r>
          </a:p>
          <a:p>
            <a:pPr marL="0" indent="0">
              <a:buNone/>
            </a:pPr>
            <a:r>
              <a:rPr lang="en-AU" sz="2000" dirty="0"/>
              <a:t>    </a:t>
            </a:r>
            <a:r>
              <a:rPr lang="en-AU" sz="2000" dirty="0" err="1"/>
              <a:t>this.firstName</a:t>
            </a:r>
            <a:r>
              <a:rPr lang="en-AU" sz="2000" dirty="0"/>
              <a:t> = </a:t>
            </a:r>
            <a:r>
              <a:rPr lang="en-AU" sz="2000" dirty="0" err="1" smtClean="0"/>
              <a:t>ko.observable</a:t>
            </a:r>
            <a:r>
              <a:rPr lang="en-AU" sz="2000" dirty="0" smtClean="0"/>
              <a:t>(</a:t>
            </a:r>
            <a:r>
              <a:rPr lang="en-AU" sz="2000" dirty="0" err="1" smtClean="0"/>
              <a:t>firstName</a:t>
            </a:r>
            <a:r>
              <a:rPr lang="en-AU" sz="2000" dirty="0" smtClean="0"/>
              <a:t>);</a:t>
            </a:r>
            <a:endParaRPr lang="en-AU" sz="2000" dirty="0"/>
          </a:p>
          <a:p>
            <a:pPr marL="0" indent="0">
              <a:buNone/>
            </a:pPr>
            <a:r>
              <a:rPr lang="en-AU" sz="2000" dirty="0"/>
              <a:t>    </a:t>
            </a:r>
            <a:r>
              <a:rPr lang="en-AU" sz="2000" dirty="0" err="1"/>
              <a:t>this.lastName</a:t>
            </a:r>
            <a:r>
              <a:rPr lang="en-AU" sz="2000" dirty="0"/>
              <a:t> = </a:t>
            </a:r>
            <a:r>
              <a:rPr lang="en-AU" sz="2000" dirty="0" err="1" smtClean="0"/>
              <a:t>ko.observable</a:t>
            </a:r>
            <a:r>
              <a:rPr lang="en-AU" sz="2000" dirty="0" smtClean="0"/>
              <a:t>(</a:t>
            </a:r>
            <a:r>
              <a:rPr lang="en-AU" sz="2000" dirty="0" err="1" smtClean="0"/>
              <a:t>lastName</a:t>
            </a:r>
            <a:r>
              <a:rPr lang="en-AU" sz="2000" dirty="0" smtClean="0"/>
              <a:t>);</a:t>
            </a:r>
          </a:p>
          <a:p>
            <a:pPr marL="0" indent="0">
              <a:buNone/>
            </a:pPr>
            <a:r>
              <a:rPr lang="en-AU" sz="2000" dirty="0"/>
              <a:t>  </a:t>
            </a:r>
            <a:r>
              <a:rPr lang="en-AU" sz="2000" dirty="0" err="1"/>
              <a:t>this.fullName</a:t>
            </a:r>
            <a:r>
              <a:rPr lang="en-AU" sz="2000" dirty="0"/>
              <a:t> = </a:t>
            </a:r>
            <a:r>
              <a:rPr lang="en-AU" sz="2000" dirty="0" err="1"/>
              <a:t>ko.computed</a:t>
            </a:r>
            <a:r>
              <a:rPr lang="en-AU" sz="2000" dirty="0"/>
              <a:t>(function() {</a:t>
            </a:r>
          </a:p>
          <a:p>
            <a:pPr marL="0" indent="0">
              <a:buNone/>
            </a:pPr>
            <a:r>
              <a:rPr lang="en-AU" sz="2000" dirty="0"/>
              <a:t>        return </a:t>
            </a:r>
            <a:r>
              <a:rPr lang="en-AU" sz="2000" dirty="0" err="1"/>
              <a:t>this.firstName</a:t>
            </a:r>
            <a:r>
              <a:rPr lang="en-AU" sz="2000" dirty="0"/>
              <a:t>() + " " + </a:t>
            </a:r>
            <a:r>
              <a:rPr lang="en-AU" sz="2000" dirty="0" err="1"/>
              <a:t>this.lastName</a:t>
            </a:r>
            <a:r>
              <a:rPr lang="en-AU" sz="2000" dirty="0"/>
              <a:t>();</a:t>
            </a:r>
          </a:p>
          <a:p>
            <a:pPr marL="0" indent="0">
              <a:buNone/>
            </a:pPr>
            <a:r>
              <a:rPr lang="en-AU" sz="2000" dirty="0"/>
              <a:t>    }, this</a:t>
            </a:r>
            <a:r>
              <a:rPr lang="en-AU" sz="2000" dirty="0" smtClean="0"/>
              <a:t>);</a:t>
            </a:r>
            <a:endParaRPr lang="en-AU" sz="2000" dirty="0"/>
          </a:p>
          <a:p>
            <a:pPr marL="0" indent="0">
              <a:buNone/>
            </a:pPr>
            <a:r>
              <a:rPr lang="en-AU" sz="2000" dirty="0" smtClean="0"/>
              <a:t>}</a:t>
            </a:r>
          </a:p>
          <a:p>
            <a:pPr marL="0" indent="0">
              <a:buNone/>
            </a:pPr>
            <a:r>
              <a:rPr lang="en-AU" sz="2000" dirty="0" err="1" smtClean="0"/>
              <a:t>var</a:t>
            </a:r>
            <a:r>
              <a:rPr lang="en-AU" sz="2000" dirty="0" smtClean="0"/>
              <a:t> </a:t>
            </a:r>
            <a:r>
              <a:rPr lang="en-AU" sz="2000" dirty="0" err="1" smtClean="0"/>
              <a:t>myViewModel</a:t>
            </a:r>
            <a:r>
              <a:rPr lang="en-AU" sz="2000" dirty="0" smtClean="0"/>
              <a:t> = Person(“</a:t>
            </a:r>
            <a:r>
              <a:rPr lang="en-AU" sz="2000" dirty="0" err="1" smtClean="0"/>
              <a:t>Peter”,”Messenger</a:t>
            </a:r>
            <a:r>
              <a:rPr lang="en-AU" sz="2000" dirty="0" smtClean="0"/>
              <a:t>”);</a:t>
            </a:r>
            <a:endParaRPr lang="en-AU" sz="2000" dirty="0"/>
          </a:p>
          <a:p>
            <a:pPr marL="0" indent="0">
              <a:buNone/>
            </a:pPr>
            <a:r>
              <a:rPr lang="en-AU" sz="2000" b="1" dirty="0" smtClean="0"/>
              <a:t>Result</a:t>
            </a:r>
            <a:r>
              <a:rPr lang="en-AU" sz="2000" b="1" dirty="0"/>
              <a:t>:</a:t>
            </a:r>
          </a:p>
          <a:p>
            <a:pPr marL="0" indent="0">
              <a:buNone/>
            </a:pPr>
            <a:r>
              <a:rPr lang="en-AU" sz="2000" dirty="0"/>
              <a:t>Exactly the same as before, but….</a:t>
            </a:r>
          </a:p>
          <a:p>
            <a:pPr marL="400050" lvl="1" indent="0">
              <a:buNone/>
            </a:pPr>
            <a:r>
              <a:rPr lang="en-AU" sz="2000" dirty="0" smtClean="0"/>
              <a:t>Can bind to </a:t>
            </a:r>
            <a:r>
              <a:rPr lang="en-AU" sz="2000" dirty="0" err="1" smtClean="0"/>
              <a:t>fullName</a:t>
            </a:r>
            <a:r>
              <a:rPr lang="en-AU" sz="2000" dirty="0" smtClean="0"/>
              <a:t>, and this will change, if first name or last name change</a:t>
            </a:r>
            <a:endParaRPr lang="en-AU" sz="2000" dirty="0"/>
          </a:p>
          <a:p>
            <a:pPr marL="457200" indent="-457200"/>
            <a:endParaRPr lang="en-AU" dirty="0" smtClean="0">
              <a:effectLst/>
            </a:endParaRPr>
          </a:p>
        </p:txBody>
      </p:sp>
    </p:spTree>
    <p:extLst>
      <p:ext uri="{BB962C8B-B14F-4D97-AF65-F5344CB8AC3E}">
        <p14:creationId xmlns:p14="http://schemas.microsoft.com/office/powerpoint/2010/main" val="2753990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Extending Examples - Arrays</a:t>
            </a:r>
            <a:endParaRPr lang="en-AU" dirty="0"/>
          </a:p>
        </p:txBody>
      </p:sp>
      <p:sp>
        <p:nvSpPr>
          <p:cNvPr id="3" name="Content Placeholder 2"/>
          <p:cNvSpPr>
            <a:spLocks noGrp="1"/>
          </p:cNvSpPr>
          <p:nvPr>
            <p:ph idx="1"/>
          </p:nvPr>
        </p:nvSpPr>
        <p:spPr/>
        <p:txBody>
          <a:bodyPr>
            <a:normAutofit fontScale="70000" lnSpcReduction="20000"/>
          </a:bodyPr>
          <a:lstStyle/>
          <a:p>
            <a:pPr marL="0" indent="0">
              <a:buNone/>
            </a:pPr>
            <a:r>
              <a:rPr lang="en-AU" sz="2000" b="1" dirty="0" err="1" smtClean="0"/>
              <a:t>Javascript</a:t>
            </a:r>
            <a:r>
              <a:rPr lang="en-AU" sz="2000" b="1" dirty="0" smtClean="0"/>
              <a:t>:</a:t>
            </a:r>
          </a:p>
          <a:p>
            <a:pPr marL="0" indent="0">
              <a:buNone/>
            </a:pPr>
            <a:endParaRPr lang="en-AU" sz="2000" b="1" dirty="0"/>
          </a:p>
          <a:p>
            <a:pPr marL="0" indent="0">
              <a:buNone/>
            </a:pPr>
            <a:r>
              <a:rPr lang="en-AU" sz="2000" dirty="0" err="1"/>
              <a:t>var</a:t>
            </a:r>
            <a:r>
              <a:rPr lang="en-AU" sz="2000" dirty="0"/>
              <a:t> </a:t>
            </a:r>
            <a:r>
              <a:rPr lang="en-AU" sz="2000" dirty="0" err="1"/>
              <a:t>myViewModel</a:t>
            </a:r>
            <a:r>
              <a:rPr lang="en-AU" sz="2000" dirty="0"/>
              <a:t> </a:t>
            </a:r>
            <a:r>
              <a:rPr lang="en-AU" sz="2000" dirty="0" smtClean="0"/>
              <a:t> = {people : </a:t>
            </a:r>
            <a:r>
              <a:rPr lang="en-AU" sz="2000" dirty="0" err="1" smtClean="0"/>
              <a:t>ko.observableArray</a:t>
            </a:r>
            <a:r>
              <a:rPr lang="en-AU" sz="2000" dirty="0" smtClean="0"/>
              <a:t>()};</a:t>
            </a:r>
          </a:p>
          <a:p>
            <a:pPr marL="0" indent="0">
              <a:buNone/>
            </a:pPr>
            <a:endParaRPr lang="en-AU" sz="2000" dirty="0" smtClean="0"/>
          </a:p>
          <a:p>
            <a:pPr marL="0" indent="0">
              <a:buNone/>
            </a:pPr>
            <a:r>
              <a:rPr lang="en-AU" sz="2000" dirty="0" err="1" smtClean="0"/>
              <a:t>myViewModel.people.push</a:t>
            </a:r>
            <a:r>
              <a:rPr lang="en-AU" sz="2000" dirty="0" smtClean="0"/>
              <a:t>(Person(“</a:t>
            </a:r>
            <a:r>
              <a:rPr lang="en-AU" sz="2000" dirty="0" err="1"/>
              <a:t>Peter”,”Messenger</a:t>
            </a:r>
            <a:r>
              <a:rPr lang="en-AU" sz="2000" dirty="0" smtClean="0"/>
              <a:t>”));</a:t>
            </a:r>
          </a:p>
          <a:p>
            <a:pPr marL="0" indent="0">
              <a:buNone/>
            </a:pPr>
            <a:r>
              <a:rPr lang="en-AU" sz="2000" dirty="0" err="1" smtClean="0"/>
              <a:t>myViewModel.people.push</a:t>
            </a:r>
            <a:r>
              <a:rPr lang="en-AU" sz="2000" dirty="0" smtClean="0"/>
              <a:t>(Person(“</a:t>
            </a:r>
            <a:r>
              <a:rPr lang="en-AU" sz="2000" dirty="0" err="1" smtClean="0"/>
              <a:t>John”,”Smith</a:t>
            </a:r>
            <a:r>
              <a:rPr lang="en-AU" sz="2000" dirty="0" smtClean="0"/>
              <a:t>”));</a:t>
            </a:r>
            <a:endParaRPr lang="en-AU" sz="2000" dirty="0"/>
          </a:p>
          <a:p>
            <a:pPr marL="0" indent="0">
              <a:buNone/>
            </a:pPr>
            <a:r>
              <a:rPr lang="en-AU" sz="2000" dirty="0" err="1" smtClean="0"/>
              <a:t>myViewModel.people.push</a:t>
            </a:r>
            <a:r>
              <a:rPr lang="en-AU" sz="2000" dirty="0" smtClean="0"/>
              <a:t>(Person(“</a:t>
            </a:r>
            <a:r>
              <a:rPr lang="en-AU" sz="2000" dirty="0" err="1" smtClean="0"/>
              <a:t>Sarah”,”Parker</a:t>
            </a:r>
            <a:r>
              <a:rPr lang="en-AU" sz="2000" dirty="0" smtClean="0"/>
              <a:t>”));</a:t>
            </a:r>
          </a:p>
          <a:p>
            <a:pPr marL="0" indent="0">
              <a:buNone/>
            </a:pPr>
            <a:endParaRPr lang="en-AU" sz="2000" dirty="0"/>
          </a:p>
          <a:p>
            <a:pPr marL="0" indent="0">
              <a:buNone/>
            </a:pPr>
            <a:r>
              <a:rPr lang="en-AU" sz="2000" b="1" dirty="0" smtClean="0"/>
              <a:t>Html:</a:t>
            </a:r>
          </a:p>
          <a:p>
            <a:pPr marL="0" indent="0">
              <a:buNone/>
            </a:pPr>
            <a:r>
              <a:rPr lang="en-AU" sz="2000" dirty="0"/>
              <a:t>&lt;table&gt;</a:t>
            </a:r>
          </a:p>
          <a:p>
            <a:pPr marL="0" indent="0">
              <a:buNone/>
            </a:pPr>
            <a:r>
              <a:rPr lang="en-AU" sz="2000" dirty="0"/>
              <a:t>    &lt;</a:t>
            </a:r>
            <a:r>
              <a:rPr lang="en-AU" sz="2000" dirty="0" err="1"/>
              <a:t>thead</a:t>
            </a:r>
            <a:r>
              <a:rPr lang="en-AU" sz="2000" dirty="0"/>
              <a:t>&gt;</a:t>
            </a:r>
          </a:p>
          <a:p>
            <a:pPr marL="0" indent="0">
              <a:buNone/>
            </a:pPr>
            <a:r>
              <a:rPr lang="en-AU" sz="2000" dirty="0"/>
              <a:t>        &lt;</a:t>
            </a:r>
            <a:r>
              <a:rPr lang="en-AU" sz="2000" dirty="0" err="1"/>
              <a:t>tr</a:t>
            </a:r>
            <a:r>
              <a:rPr lang="en-AU" sz="2000" dirty="0"/>
              <a:t>&gt;&lt;</a:t>
            </a:r>
            <a:r>
              <a:rPr lang="en-AU" sz="2000" dirty="0" err="1"/>
              <a:t>th</a:t>
            </a:r>
            <a:r>
              <a:rPr lang="en-AU" sz="2000" dirty="0"/>
              <a:t>&gt;First name&lt;/</a:t>
            </a:r>
            <a:r>
              <a:rPr lang="en-AU" sz="2000" dirty="0" err="1"/>
              <a:t>th</a:t>
            </a:r>
            <a:r>
              <a:rPr lang="en-AU" sz="2000" dirty="0"/>
              <a:t>&gt;&lt;</a:t>
            </a:r>
            <a:r>
              <a:rPr lang="en-AU" sz="2000" dirty="0" err="1"/>
              <a:t>th</a:t>
            </a:r>
            <a:r>
              <a:rPr lang="en-AU" sz="2000" dirty="0"/>
              <a:t>&gt;Last name&lt;/</a:t>
            </a:r>
            <a:r>
              <a:rPr lang="en-AU" sz="2000" dirty="0" err="1"/>
              <a:t>th</a:t>
            </a:r>
            <a:r>
              <a:rPr lang="en-AU" sz="2000" dirty="0"/>
              <a:t>&gt;&lt;/</a:t>
            </a:r>
            <a:r>
              <a:rPr lang="en-AU" sz="2000" dirty="0" err="1"/>
              <a:t>tr</a:t>
            </a:r>
            <a:r>
              <a:rPr lang="en-AU" sz="2000" dirty="0"/>
              <a:t>&gt;</a:t>
            </a:r>
          </a:p>
          <a:p>
            <a:pPr marL="0" indent="0">
              <a:buNone/>
            </a:pPr>
            <a:r>
              <a:rPr lang="en-AU" sz="2000" dirty="0"/>
              <a:t>    &lt;/</a:t>
            </a:r>
            <a:r>
              <a:rPr lang="en-AU" sz="2000" dirty="0" err="1"/>
              <a:t>thead</a:t>
            </a:r>
            <a:r>
              <a:rPr lang="en-AU" sz="2000" dirty="0"/>
              <a:t>&gt;</a:t>
            </a:r>
          </a:p>
          <a:p>
            <a:pPr marL="0" indent="0">
              <a:buNone/>
            </a:pPr>
            <a:r>
              <a:rPr lang="en-AU" sz="2000" dirty="0"/>
              <a:t>    &lt;</a:t>
            </a:r>
            <a:r>
              <a:rPr lang="en-AU" sz="2000" dirty="0" err="1"/>
              <a:t>tbody</a:t>
            </a:r>
            <a:r>
              <a:rPr lang="en-AU" sz="2000" dirty="0"/>
              <a:t> data-bind="</a:t>
            </a:r>
            <a:r>
              <a:rPr lang="en-AU" sz="2000" dirty="0" err="1"/>
              <a:t>foreach</a:t>
            </a:r>
            <a:r>
              <a:rPr lang="en-AU" sz="2000" dirty="0"/>
              <a:t>: people"&gt;</a:t>
            </a:r>
          </a:p>
          <a:p>
            <a:pPr marL="0" indent="0">
              <a:buNone/>
            </a:pPr>
            <a:r>
              <a:rPr lang="en-AU" sz="2000" dirty="0"/>
              <a:t>        &lt;</a:t>
            </a:r>
            <a:r>
              <a:rPr lang="en-AU" sz="2000" dirty="0" err="1"/>
              <a:t>tr</a:t>
            </a:r>
            <a:r>
              <a:rPr lang="en-AU" sz="2000" dirty="0"/>
              <a:t>&gt;</a:t>
            </a:r>
          </a:p>
          <a:p>
            <a:pPr marL="0" indent="0">
              <a:buNone/>
            </a:pPr>
            <a:r>
              <a:rPr lang="en-AU" sz="2000" dirty="0"/>
              <a:t>            &lt;td data-bind="text: </a:t>
            </a:r>
            <a:r>
              <a:rPr lang="en-AU" sz="2000" dirty="0" err="1"/>
              <a:t>firstName</a:t>
            </a:r>
            <a:r>
              <a:rPr lang="en-AU" sz="2000" dirty="0"/>
              <a:t>"&gt;&lt;/td&gt;</a:t>
            </a:r>
          </a:p>
          <a:p>
            <a:pPr marL="0" indent="0">
              <a:buNone/>
            </a:pPr>
            <a:r>
              <a:rPr lang="en-AU" sz="2000" dirty="0"/>
              <a:t>            &lt;td data-bind="text: </a:t>
            </a:r>
            <a:r>
              <a:rPr lang="en-AU" sz="2000" dirty="0" err="1"/>
              <a:t>lastName</a:t>
            </a:r>
            <a:r>
              <a:rPr lang="en-AU" sz="2000" dirty="0"/>
              <a:t>"&gt;&lt;/td&gt;</a:t>
            </a:r>
          </a:p>
          <a:p>
            <a:pPr marL="0" indent="0">
              <a:buNone/>
            </a:pPr>
            <a:r>
              <a:rPr lang="en-AU" sz="2000" dirty="0"/>
              <a:t>        &lt;/</a:t>
            </a:r>
            <a:r>
              <a:rPr lang="en-AU" sz="2000" dirty="0" err="1"/>
              <a:t>tr</a:t>
            </a:r>
            <a:r>
              <a:rPr lang="en-AU" sz="2000" dirty="0"/>
              <a:t>&gt;</a:t>
            </a:r>
          </a:p>
          <a:p>
            <a:pPr marL="0" indent="0">
              <a:buNone/>
            </a:pPr>
            <a:r>
              <a:rPr lang="en-AU" sz="2000" dirty="0"/>
              <a:t>    &lt;/</a:t>
            </a:r>
            <a:r>
              <a:rPr lang="en-AU" sz="2000" dirty="0" err="1"/>
              <a:t>tbody</a:t>
            </a:r>
            <a:r>
              <a:rPr lang="en-AU" sz="2000" dirty="0"/>
              <a:t>&gt;</a:t>
            </a:r>
          </a:p>
          <a:p>
            <a:pPr marL="0" indent="0">
              <a:buNone/>
            </a:pPr>
            <a:r>
              <a:rPr lang="en-AU" sz="2000" dirty="0"/>
              <a:t>&lt;/table&gt;</a:t>
            </a:r>
          </a:p>
          <a:p>
            <a:pPr marL="0" indent="0">
              <a:buNone/>
            </a:pPr>
            <a:endParaRPr lang="en-AU" sz="2000" dirty="0"/>
          </a:p>
        </p:txBody>
      </p:sp>
    </p:spTree>
    <p:extLst>
      <p:ext uri="{BB962C8B-B14F-4D97-AF65-F5344CB8AC3E}">
        <p14:creationId xmlns:p14="http://schemas.microsoft.com/office/powerpoint/2010/main" val="2853250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Extending Example - Actions</a:t>
            </a:r>
            <a:endParaRPr lang="en-AU" dirty="0"/>
          </a:p>
        </p:txBody>
      </p:sp>
      <p:sp>
        <p:nvSpPr>
          <p:cNvPr id="3" name="Content Placeholder 2"/>
          <p:cNvSpPr>
            <a:spLocks noGrp="1"/>
          </p:cNvSpPr>
          <p:nvPr>
            <p:ph idx="1"/>
          </p:nvPr>
        </p:nvSpPr>
        <p:spPr/>
        <p:txBody>
          <a:bodyPr>
            <a:noAutofit/>
          </a:bodyPr>
          <a:lstStyle/>
          <a:p>
            <a:pPr marL="0" indent="0">
              <a:buNone/>
            </a:pPr>
            <a:r>
              <a:rPr lang="en-AU" sz="1400" b="1" dirty="0" err="1" smtClean="0"/>
              <a:t>Javascript</a:t>
            </a:r>
            <a:r>
              <a:rPr lang="en-AU" sz="1400" b="1" dirty="0" smtClean="0"/>
              <a:t>:</a:t>
            </a:r>
          </a:p>
          <a:p>
            <a:pPr marL="0" indent="0">
              <a:buNone/>
            </a:pPr>
            <a:endParaRPr lang="en-AU" sz="1400" b="1" dirty="0"/>
          </a:p>
          <a:p>
            <a:pPr marL="0" indent="0">
              <a:buNone/>
            </a:pPr>
            <a:r>
              <a:rPr lang="en-AU" sz="1400" dirty="0" smtClean="0"/>
              <a:t>function </a:t>
            </a:r>
            <a:r>
              <a:rPr lang="en-AU" sz="1400" dirty="0" err="1" smtClean="0"/>
              <a:t>PeopleModel</a:t>
            </a:r>
            <a:r>
              <a:rPr lang="en-AU" sz="1400" dirty="0"/>
              <a:t>() {</a:t>
            </a:r>
          </a:p>
          <a:p>
            <a:pPr marL="0" indent="0">
              <a:buNone/>
            </a:pPr>
            <a:r>
              <a:rPr lang="en-AU" sz="1400" dirty="0"/>
              <a:t>    </a:t>
            </a:r>
            <a:r>
              <a:rPr lang="en-AU" sz="1400" dirty="0" err="1"/>
              <a:t>var</a:t>
            </a:r>
            <a:r>
              <a:rPr lang="en-AU" sz="1400" dirty="0"/>
              <a:t> self = this</a:t>
            </a:r>
            <a:r>
              <a:rPr lang="en-AU" sz="1400" dirty="0" smtClean="0"/>
              <a:t>;</a:t>
            </a:r>
            <a:endParaRPr lang="en-AU" sz="1400" dirty="0"/>
          </a:p>
          <a:p>
            <a:pPr marL="0" indent="0">
              <a:buNone/>
            </a:pPr>
            <a:r>
              <a:rPr lang="en-AU" sz="1400" dirty="0"/>
              <a:t>    </a:t>
            </a:r>
            <a:r>
              <a:rPr lang="en-AU" sz="1400" dirty="0" err="1"/>
              <a:t>self.people</a:t>
            </a:r>
            <a:r>
              <a:rPr lang="en-AU" sz="1400" dirty="0"/>
              <a:t> = </a:t>
            </a:r>
            <a:r>
              <a:rPr lang="en-AU" sz="1400" dirty="0" err="1"/>
              <a:t>ko.observableArray</a:t>
            </a:r>
            <a:r>
              <a:rPr lang="en-AU" sz="1400" dirty="0"/>
              <a:t>([</a:t>
            </a:r>
          </a:p>
          <a:p>
            <a:pPr marL="0" indent="0">
              <a:buNone/>
            </a:pPr>
            <a:r>
              <a:rPr lang="en-AU" sz="1400" dirty="0"/>
              <a:t>        </a:t>
            </a:r>
            <a:r>
              <a:rPr lang="en-AU" sz="1400" dirty="0" smtClean="0"/>
              <a:t>Person(“</a:t>
            </a:r>
            <a:r>
              <a:rPr lang="en-AU" sz="1400" dirty="0" err="1" smtClean="0"/>
              <a:t>Peter”,”Messenger</a:t>
            </a:r>
            <a:r>
              <a:rPr lang="en-AU" sz="1400" dirty="0" smtClean="0"/>
              <a:t>”),</a:t>
            </a:r>
            <a:endParaRPr lang="en-AU" sz="1400" dirty="0"/>
          </a:p>
          <a:p>
            <a:pPr marL="0" indent="0">
              <a:buNone/>
            </a:pPr>
            <a:r>
              <a:rPr lang="en-AU" sz="1400" dirty="0"/>
              <a:t>        </a:t>
            </a:r>
            <a:r>
              <a:rPr lang="en-AU" sz="1400" dirty="0" smtClean="0"/>
              <a:t>Person(“</a:t>
            </a:r>
            <a:r>
              <a:rPr lang="en-AU" sz="1400" dirty="0" err="1" smtClean="0"/>
              <a:t>John”,”Smith</a:t>
            </a:r>
            <a:r>
              <a:rPr lang="en-AU" sz="1400" dirty="0" smtClean="0"/>
              <a:t>”),</a:t>
            </a:r>
            <a:endParaRPr lang="en-AU" sz="1400" dirty="0"/>
          </a:p>
          <a:p>
            <a:pPr marL="0" indent="0">
              <a:buNone/>
            </a:pPr>
            <a:r>
              <a:rPr lang="en-AU" sz="1400" dirty="0"/>
              <a:t>        </a:t>
            </a:r>
            <a:r>
              <a:rPr lang="en-AU" sz="1400" dirty="0" smtClean="0"/>
              <a:t>Person(“</a:t>
            </a:r>
            <a:r>
              <a:rPr lang="en-AU" sz="1400" dirty="0" err="1" smtClean="0"/>
              <a:t>Sarah”,”Parker</a:t>
            </a:r>
            <a:r>
              <a:rPr lang="en-AU" sz="1400" dirty="0" smtClean="0"/>
              <a:t>”)</a:t>
            </a:r>
            <a:endParaRPr lang="en-AU" sz="1400" dirty="0"/>
          </a:p>
          <a:p>
            <a:pPr marL="0" indent="0">
              <a:buNone/>
            </a:pPr>
            <a:r>
              <a:rPr lang="en-AU" sz="1400" dirty="0"/>
              <a:t>    </a:t>
            </a:r>
            <a:r>
              <a:rPr lang="en-AU" sz="1400" dirty="0" smtClean="0"/>
              <a:t>]);</a:t>
            </a:r>
            <a:endParaRPr lang="en-AU" sz="1400" dirty="0"/>
          </a:p>
          <a:p>
            <a:pPr marL="0" indent="0">
              <a:buNone/>
            </a:pPr>
            <a:r>
              <a:rPr lang="en-AU" sz="1400" dirty="0"/>
              <a:t>    </a:t>
            </a:r>
            <a:r>
              <a:rPr lang="en-AU" sz="1400" dirty="0" err="1"/>
              <a:t>self.addPerson</a:t>
            </a:r>
            <a:r>
              <a:rPr lang="en-AU" sz="1400" dirty="0"/>
              <a:t> = function() {</a:t>
            </a:r>
          </a:p>
          <a:p>
            <a:pPr marL="0" indent="0">
              <a:buNone/>
            </a:pPr>
            <a:r>
              <a:rPr lang="en-AU" sz="1400" dirty="0"/>
              <a:t>        </a:t>
            </a:r>
            <a:r>
              <a:rPr lang="en-AU" sz="1400" dirty="0" err="1" smtClean="0"/>
              <a:t>self.people.push</a:t>
            </a:r>
            <a:r>
              <a:rPr lang="en-AU" sz="1400" dirty="0" smtClean="0"/>
              <a:t>(Person(“New </a:t>
            </a:r>
            <a:r>
              <a:rPr lang="en-AU" sz="1400" dirty="0" err="1" smtClean="0"/>
              <a:t>Guy”,"New</a:t>
            </a:r>
            <a:r>
              <a:rPr lang="en-AU" sz="1400" dirty="0" smtClean="0"/>
              <a:t> </a:t>
            </a:r>
            <a:r>
              <a:rPr lang="en-AU" sz="1400" dirty="0"/>
              <a:t>at " + new Date</a:t>
            </a:r>
            <a:r>
              <a:rPr lang="en-AU" sz="1400" dirty="0" smtClean="0"/>
              <a:t>()));</a:t>
            </a:r>
            <a:endParaRPr lang="en-AU" sz="1400" dirty="0"/>
          </a:p>
          <a:p>
            <a:pPr marL="0" indent="0">
              <a:buNone/>
            </a:pPr>
            <a:r>
              <a:rPr lang="en-AU" sz="1400" dirty="0"/>
              <a:t>    </a:t>
            </a:r>
            <a:r>
              <a:rPr lang="en-AU" sz="1400" dirty="0" smtClean="0"/>
              <a:t>};</a:t>
            </a:r>
            <a:r>
              <a:rPr lang="en-AU" sz="1400" dirty="0"/>
              <a:t> </a:t>
            </a:r>
          </a:p>
          <a:p>
            <a:pPr marL="0" indent="0">
              <a:buNone/>
            </a:pPr>
            <a:r>
              <a:rPr lang="en-AU" sz="1400" dirty="0"/>
              <a:t>    </a:t>
            </a:r>
            <a:r>
              <a:rPr lang="en-AU" sz="1400" dirty="0" err="1"/>
              <a:t>self.removePerson</a:t>
            </a:r>
            <a:r>
              <a:rPr lang="en-AU" sz="1400" dirty="0"/>
              <a:t> = function() {</a:t>
            </a:r>
          </a:p>
          <a:p>
            <a:pPr marL="0" indent="0">
              <a:buNone/>
            </a:pPr>
            <a:r>
              <a:rPr lang="en-AU" sz="1400" dirty="0"/>
              <a:t>        </a:t>
            </a:r>
            <a:r>
              <a:rPr lang="en-AU" sz="1400" dirty="0" err="1"/>
              <a:t>self.people.remove</a:t>
            </a:r>
            <a:r>
              <a:rPr lang="en-AU" sz="1400" dirty="0"/>
              <a:t>(this);</a:t>
            </a:r>
          </a:p>
          <a:p>
            <a:pPr marL="0" indent="0">
              <a:buNone/>
            </a:pPr>
            <a:r>
              <a:rPr lang="en-AU" sz="1400" dirty="0"/>
              <a:t>    }</a:t>
            </a:r>
          </a:p>
          <a:p>
            <a:pPr marL="0" indent="0">
              <a:buNone/>
            </a:pPr>
            <a:r>
              <a:rPr lang="en-AU" sz="1400" dirty="0" smtClean="0"/>
              <a:t>}</a:t>
            </a:r>
            <a:endParaRPr lang="en-AU" sz="1400" dirty="0"/>
          </a:p>
        </p:txBody>
      </p:sp>
    </p:spTree>
    <p:extLst>
      <p:ext uri="{BB962C8B-B14F-4D97-AF65-F5344CB8AC3E}">
        <p14:creationId xmlns:p14="http://schemas.microsoft.com/office/powerpoint/2010/main" val="2019886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627</Words>
  <Application>Microsoft Office PowerPoint</Application>
  <PresentationFormat>On-screen Show (4:3)</PresentationFormat>
  <Paragraphs>200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Another look at Knockout JS </vt:lpstr>
      <vt:lpstr>What is Knockout JS?</vt:lpstr>
      <vt:lpstr>Knockout JS - Site</vt:lpstr>
      <vt:lpstr>Simple Example</vt:lpstr>
      <vt:lpstr>Why is this important?</vt:lpstr>
      <vt:lpstr>Extending Example - Observables</vt:lpstr>
      <vt:lpstr>Extending Example - Computed</vt:lpstr>
      <vt:lpstr>Extending Examples - Arrays</vt:lpstr>
      <vt:lpstr>Extending Example - Actions</vt:lpstr>
      <vt:lpstr>Extending Example – Actions (cont)</vt:lpstr>
      <vt:lpstr>Existing Bindings</vt:lpstr>
      <vt:lpstr>Building your own bindings</vt:lpstr>
      <vt:lpstr>Wiring up to services (Jquery)</vt:lpstr>
      <vt:lpstr>More documentation</vt:lpstr>
      <vt:lpstr>Added in Version 3.0</vt:lpstr>
      <vt:lpstr>Integration – Other Frameworks</vt:lpstr>
      <vt:lpstr>jQuery UI Examples</vt:lpstr>
      <vt:lpstr>Why do I like it? </vt:lpstr>
      <vt:lpstr>A full website based on Knockout JS</vt:lpstr>
      <vt:lpstr>Important Links?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Evernote and Google Docs in your web or mobile application (and potentially Dropbox and Skydrive)</dc:title>
  <dc:creator>Peter</dc:creator>
  <cp:lastModifiedBy>Peter Messenger</cp:lastModifiedBy>
  <cp:revision>26</cp:revision>
  <dcterms:created xsi:type="dcterms:W3CDTF">2013-02-02T07:29:52Z</dcterms:created>
  <dcterms:modified xsi:type="dcterms:W3CDTF">2014-03-04T09:32:16Z</dcterms:modified>
</cp:coreProperties>
</file>